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Lst>
  <p:notesMasterIdLst>
    <p:notesMasterId r:id="rId32"/>
  </p:notesMasterIdLst>
  <p:sldIdLst>
    <p:sldId id="256" r:id="rId2"/>
    <p:sldId id="328" r:id="rId3"/>
    <p:sldId id="258" r:id="rId4"/>
    <p:sldId id="284" r:id="rId5"/>
    <p:sldId id="311" r:id="rId6"/>
    <p:sldId id="285" r:id="rId7"/>
    <p:sldId id="316" r:id="rId8"/>
    <p:sldId id="320" r:id="rId9"/>
    <p:sldId id="317" r:id="rId10"/>
    <p:sldId id="319" r:id="rId11"/>
    <p:sldId id="321" r:id="rId12"/>
    <p:sldId id="322" r:id="rId13"/>
    <p:sldId id="323" r:id="rId14"/>
    <p:sldId id="324" r:id="rId15"/>
    <p:sldId id="325" r:id="rId16"/>
    <p:sldId id="315" r:id="rId17"/>
    <p:sldId id="296" r:id="rId18"/>
    <p:sldId id="299" r:id="rId19"/>
    <p:sldId id="300" r:id="rId20"/>
    <p:sldId id="326" r:id="rId21"/>
    <p:sldId id="327" r:id="rId22"/>
    <p:sldId id="301" r:id="rId23"/>
    <p:sldId id="305" r:id="rId24"/>
    <p:sldId id="303" r:id="rId25"/>
    <p:sldId id="302" r:id="rId26"/>
    <p:sldId id="308" r:id="rId27"/>
    <p:sldId id="304" r:id="rId28"/>
    <p:sldId id="306" r:id="rId29"/>
    <p:sldId id="307" r:id="rId30"/>
    <p:sldId id="265"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86" d="100"/>
          <a:sy n="86" d="100"/>
        </p:scale>
        <p:origin x="9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DFFFA5-5440-4867-AC95-57523A3FA4BA}" type="datetimeFigureOut">
              <a:rPr lang="en-GB" smtClean="0"/>
              <a:t>05/07/2022</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8167C8-20EA-496B-9365-C948C84F6156}" type="slidenum">
              <a:rPr lang="en-GB" smtClean="0"/>
              <a:t>‹N›</a:t>
            </a:fld>
            <a:endParaRPr lang="en-GB"/>
          </a:p>
        </p:txBody>
      </p:sp>
    </p:spTree>
    <p:extLst>
      <p:ext uri="{BB962C8B-B14F-4D97-AF65-F5344CB8AC3E}">
        <p14:creationId xmlns:p14="http://schemas.microsoft.com/office/powerpoint/2010/main" val="3810648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a:t>
            </a:fld>
            <a:endParaRPr lang="en-GB"/>
          </a:p>
        </p:txBody>
      </p:sp>
    </p:spTree>
    <p:extLst>
      <p:ext uri="{BB962C8B-B14F-4D97-AF65-F5344CB8AC3E}">
        <p14:creationId xmlns:p14="http://schemas.microsoft.com/office/powerpoint/2010/main" val="238347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19</a:t>
            </a:fld>
            <a:endParaRPr lang="en-GB"/>
          </a:p>
        </p:txBody>
      </p:sp>
    </p:spTree>
    <p:extLst>
      <p:ext uri="{BB962C8B-B14F-4D97-AF65-F5344CB8AC3E}">
        <p14:creationId xmlns:p14="http://schemas.microsoft.com/office/powerpoint/2010/main" val="2336593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22</a:t>
            </a:fld>
            <a:endParaRPr lang="en-GB"/>
          </a:p>
        </p:txBody>
      </p:sp>
    </p:spTree>
    <p:extLst>
      <p:ext uri="{BB962C8B-B14F-4D97-AF65-F5344CB8AC3E}">
        <p14:creationId xmlns:p14="http://schemas.microsoft.com/office/powerpoint/2010/main" val="1187859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23</a:t>
            </a:fld>
            <a:endParaRPr lang="en-GB"/>
          </a:p>
        </p:txBody>
      </p:sp>
    </p:spTree>
    <p:extLst>
      <p:ext uri="{BB962C8B-B14F-4D97-AF65-F5344CB8AC3E}">
        <p14:creationId xmlns:p14="http://schemas.microsoft.com/office/powerpoint/2010/main" val="915121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24</a:t>
            </a:fld>
            <a:endParaRPr lang="en-GB"/>
          </a:p>
        </p:txBody>
      </p:sp>
    </p:spTree>
    <p:extLst>
      <p:ext uri="{BB962C8B-B14F-4D97-AF65-F5344CB8AC3E}">
        <p14:creationId xmlns:p14="http://schemas.microsoft.com/office/powerpoint/2010/main" val="26316502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25</a:t>
            </a:fld>
            <a:endParaRPr lang="en-GB"/>
          </a:p>
        </p:txBody>
      </p:sp>
    </p:spTree>
    <p:extLst>
      <p:ext uri="{BB962C8B-B14F-4D97-AF65-F5344CB8AC3E}">
        <p14:creationId xmlns:p14="http://schemas.microsoft.com/office/powerpoint/2010/main" val="15956235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26</a:t>
            </a:fld>
            <a:endParaRPr lang="en-GB"/>
          </a:p>
        </p:txBody>
      </p:sp>
    </p:spTree>
    <p:extLst>
      <p:ext uri="{BB962C8B-B14F-4D97-AF65-F5344CB8AC3E}">
        <p14:creationId xmlns:p14="http://schemas.microsoft.com/office/powerpoint/2010/main" val="64029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27</a:t>
            </a:fld>
            <a:endParaRPr lang="en-GB"/>
          </a:p>
        </p:txBody>
      </p:sp>
    </p:spTree>
    <p:extLst>
      <p:ext uri="{BB962C8B-B14F-4D97-AF65-F5344CB8AC3E}">
        <p14:creationId xmlns:p14="http://schemas.microsoft.com/office/powerpoint/2010/main" val="38665137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28</a:t>
            </a:fld>
            <a:endParaRPr lang="en-GB"/>
          </a:p>
        </p:txBody>
      </p:sp>
    </p:spTree>
    <p:extLst>
      <p:ext uri="{BB962C8B-B14F-4D97-AF65-F5344CB8AC3E}">
        <p14:creationId xmlns:p14="http://schemas.microsoft.com/office/powerpoint/2010/main" val="10636403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29</a:t>
            </a:fld>
            <a:endParaRPr lang="en-GB"/>
          </a:p>
        </p:txBody>
      </p:sp>
    </p:spTree>
    <p:extLst>
      <p:ext uri="{BB962C8B-B14F-4D97-AF65-F5344CB8AC3E}">
        <p14:creationId xmlns:p14="http://schemas.microsoft.com/office/powerpoint/2010/main" val="243786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4</a:t>
            </a:fld>
            <a:endParaRPr lang="en-GB"/>
          </a:p>
        </p:txBody>
      </p:sp>
    </p:spTree>
    <p:extLst>
      <p:ext uri="{BB962C8B-B14F-4D97-AF65-F5344CB8AC3E}">
        <p14:creationId xmlns:p14="http://schemas.microsoft.com/office/powerpoint/2010/main" val="3240367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5</a:t>
            </a:fld>
            <a:endParaRPr lang="en-GB"/>
          </a:p>
        </p:txBody>
      </p:sp>
    </p:spTree>
    <p:extLst>
      <p:ext uri="{BB962C8B-B14F-4D97-AF65-F5344CB8AC3E}">
        <p14:creationId xmlns:p14="http://schemas.microsoft.com/office/powerpoint/2010/main" val="1715299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6</a:t>
            </a:fld>
            <a:endParaRPr lang="en-GB"/>
          </a:p>
        </p:txBody>
      </p:sp>
    </p:spTree>
    <p:extLst>
      <p:ext uri="{BB962C8B-B14F-4D97-AF65-F5344CB8AC3E}">
        <p14:creationId xmlns:p14="http://schemas.microsoft.com/office/powerpoint/2010/main" val="2106516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7</a:t>
            </a:fld>
            <a:endParaRPr lang="en-GB"/>
          </a:p>
        </p:txBody>
      </p:sp>
    </p:spTree>
    <p:extLst>
      <p:ext uri="{BB962C8B-B14F-4D97-AF65-F5344CB8AC3E}">
        <p14:creationId xmlns:p14="http://schemas.microsoft.com/office/powerpoint/2010/main" val="1485422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9</a:t>
            </a:fld>
            <a:endParaRPr lang="en-GB"/>
          </a:p>
        </p:txBody>
      </p:sp>
    </p:spTree>
    <p:extLst>
      <p:ext uri="{BB962C8B-B14F-4D97-AF65-F5344CB8AC3E}">
        <p14:creationId xmlns:p14="http://schemas.microsoft.com/office/powerpoint/2010/main" val="3646881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16</a:t>
            </a:fld>
            <a:endParaRPr lang="en-GB"/>
          </a:p>
        </p:txBody>
      </p:sp>
    </p:spTree>
    <p:extLst>
      <p:ext uri="{BB962C8B-B14F-4D97-AF65-F5344CB8AC3E}">
        <p14:creationId xmlns:p14="http://schemas.microsoft.com/office/powerpoint/2010/main" val="1615596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17</a:t>
            </a:fld>
            <a:endParaRPr lang="en-GB"/>
          </a:p>
        </p:txBody>
      </p:sp>
    </p:spTree>
    <p:extLst>
      <p:ext uri="{BB962C8B-B14F-4D97-AF65-F5344CB8AC3E}">
        <p14:creationId xmlns:p14="http://schemas.microsoft.com/office/powerpoint/2010/main" val="1562939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18</a:t>
            </a:fld>
            <a:endParaRPr lang="en-GB"/>
          </a:p>
        </p:txBody>
      </p:sp>
    </p:spTree>
    <p:extLst>
      <p:ext uri="{BB962C8B-B14F-4D97-AF65-F5344CB8AC3E}">
        <p14:creationId xmlns:p14="http://schemas.microsoft.com/office/powerpoint/2010/main" val="300749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232846BE-2528-410C-8F13-DDD042FFAE19}" type="datetimeFigureOut">
              <a:rPr lang="en-GB" smtClean="0"/>
              <a:t>05/07/2022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29303696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232846BE-2528-410C-8F13-DDD042FFAE19}" type="datetimeFigureOut">
              <a:rPr lang="en-GB" smtClean="0"/>
              <a:t>05/07/2022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763707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it-IT"/>
              <a:t>Fare clic per modificare lo stile del titolo dello schema</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232846BE-2528-410C-8F13-DDD042FFAE19}" type="datetimeFigureOut">
              <a:rPr lang="en-GB" smtClean="0"/>
              <a:t>05/07/2022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4175912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it-IT"/>
              <a:t>Fare clic per modificare lo stile del titolo dello schema</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it-IT"/>
              <a:t>Fare clic per modificare gli stili del testo dello schema</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232846BE-2528-410C-8F13-DDD042FFAE19}" type="datetimeFigureOut">
              <a:rPr lang="en-GB" smtClean="0"/>
              <a:t>05/07/2022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5162481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232846BE-2528-410C-8F13-DDD042FFAE19}" type="datetimeFigureOut">
              <a:rPr lang="en-GB" smtClean="0"/>
              <a:t>05/07/2022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24064756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32846BE-2528-410C-8F13-DDD042FFAE19}" type="datetimeFigureOut">
              <a:rPr lang="en-GB" smtClean="0"/>
              <a:t>05/07/2022</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26323865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32846BE-2528-410C-8F13-DDD042FFAE19}" type="datetimeFigureOut">
              <a:rPr lang="en-GB" smtClean="0"/>
              <a:t>05/07/2022</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21828807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nchorCtr="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32846BE-2528-410C-8F13-DDD042FFAE19}" type="datetimeFigureOut">
              <a:rPr lang="en-GB" smtClean="0"/>
              <a:t>05/07/2022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1881611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32846BE-2528-410C-8F13-DDD042FFAE19}" type="datetimeFigureOut">
              <a:rPr lang="en-GB" smtClean="0"/>
              <a:t>05/07/2022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7235500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3"/>
          <p:cNvSpPr>
            <a:spLocks noGrp="1"/>
          </p:cNvSpPr>
          <p:nvPr>
            <p:ph type="dt" sz="half" idx="10"/>
          </p:nvPr>
        </p:nvSpPr>
        <p:spPr/>
        <p:txBody>
          <a:bodyPr/>
          <a:lstStyle/>
          <a:p>
            <a:fld id="{232846BE-2528-410C-8F13-DDD042FFAE19}" type="datetimeFigureOut">
              <a:rPr lang="en-GB" smtClean="0"/>
              <a:t>05/07/2022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1163358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232846BE-2528-410C-8F13-DDD042FFAE19}" type="datetimeFigureOut">
              <a:rPr lang="en-GB" smtClean="0"/>
              <a:t>05/07/2022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262829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232846BE-2528-410C-8F13-DDD042FFAE19}" type="datetimeFigureOut">
              <a:rPr lang="en-GB" smtClean="0"/>
              <a:t>05/07/2022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966244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232846BE-2528-410C-8F13-DDD042FFAE19}" type="datetimeFigureOut">
              <a:rPr lang="en-GB" smtClean="0"/>
              <a:t>05/07/2022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1989212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7" name="Date Placeholder 2"/>
          <p:cNvSpPr>
            <a:spLocks noGrp="1"/>
          </p:cNvSpPr>
          <p:nvPr>
            <p:ph type="dt" sz="half" idx="10"/>
          </p:nvPr>
        </p:nvSpPr>
        <p:spPr/>
        <p:txBody>
          <a:bodyPr/>
          <a:lstStyle/>
          <a:p>
            <a:fld id="{232846BE-2528-410C-8F13-DDD042FFAE19}" type="datetimeFigureOut">
              <a:rPr lang="en-GB" smtClean="0"/>
              <a:t>05/07/2022</a:t>
            </a:fld>
            <a:endParaRPr lang="en-GB"/>
          </a:p>
        </p:txBody>
      </p:sp>
      <p:sp>
        <p:nvSpPr>
          <p:cNvPr id="5" name="Footer Placeholder 3"/>
          <p:cNvSpPr>
            <a:spLocks noGrp="1"/>
          </p:cNvSpPr>
          <p:nvPr>
            <p:ph type="ftr" sz="quarter" idx="11"/>
          </p:nvPr>
        </p:nvSpPr>
        <p:spPr/>
        <p:txBody>
          <a:bodyPr/>
          <a:lstStyle/>
          <a:p>
            <a:endParaRPr lang="en-GB"/>
          </a:p>
        </p:txBody>
      </p:sp>
      <p:sp>
        <p:nvSpPr>
          <p:cNvPr id="6" name="Slide Number Placeholder 4"/>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2716651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232846BE-2528-410C-8F13-DDD042FFAE19}" type="datetimeFigureOut">
              <a:rPr lang="en-GB" smtClean="0"/>
              <a:t>05/07/2022</a:t>
            </a:fld>
            <a:endParaRPr lang="en-GB"/>
          </a:p>
        </p:txBody>
      </p:sp>
      <p:sp>
        <p:nvSpPr>
          <p:cNvPr id="5" name="Footer Placeholder 2"/>
          <p:cNvSpPr>
            <a:spLocks noGrp="1"/>
          </p:cNvSpPr>
          <p:nvPr>
            <p:ph type="ftr" sz="quarter" idx="11"/>
          </p:nvPr>
        </p:nvSpPr>
        <p:spPr/>
        <p:txBody>
          <a:bodyPr/>
          <a:lstStyle/>
          <a:p>
            <a:endParaRPr lang="en-GB"/>
          </a:p>
        </p:txBody>
      </p:sp>
      <p:sp>
        <p:nvSpPr>
          <p:cNvPr id="6" name="Slide Number Placeholder 3"/>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2654765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7" name="Date Placeholder 4"/>
          <p:cNvSpPr>
            <a:spLocks noGrp="1"/>
          </p:cNvSpPr>
          <p:nvPr>
            <p:ph type="dt" sz="half" idx="10"/>
          </p:nvPr>
        </p:nvSpPr>
        <p:spPr/>
        <p:txBody>
          <a:bodyPr/>
          <a:lstStyle/>
          <a:p>
            <a:fld id="{232846BE-2528-410C-8F13-DDD042FFAE19}" type="datetimeFigureOut">
              <a:rPr lang="en-GB" smtClean="0"/>
              <a:t>05/07/2022</a:t>
            </a:fld>
            <a:endParaRPr lang="en-GB"/>
          </a:p>
        </p:txBody>
      </p:sp>
      <p:sp>
        <p:nvSpPr>
          <p:cNvPr id="5" name="Footer Placeholder 5"/>
          <p:cNvSpPr>
            <a:spLocks noGrp="1"/>
          </p:cNvSpPr>
          <p:nvPr>
            <p:ph type="ftr" sz="quarter" idx="11"/>
          </p:nvPr>
        </p:nvSpPr>
        <p:spPr/>
        <p:txBody>
          <a:bodyPr/>
          <a:lstStyle/>
          <a:p>
            <a:endParaRPr lang="en-GB"/>
          </a:p>
        </p:txBody>
      </p:sp>
      <p:sp>
        <p:nvSpPr>
          <p:cNvPr id="6" name="Slide Number Placeholder 6"/>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4292058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232846BE-2528-410C-8F13-DDD042FFAE19}" type="datetimeFigureOut">
              <a:rPr lang="en-GB" smtClean="0"/>
              <a:t>05/07/2022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2287107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232846BE-2528-410C-8F13-DDD042FFAE19}" type="datetimeFigureOut">
              <a:rPr lang="en-GB" smtClean="0"/>
              <a:t>05/07/2022</a:t>
            </a:fld>
            <a:endParaRPr lang="en-GB"/>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GB"/>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494B727-2F82-4311-8227-76E73D427500}" type="slidenum">
              <a:rPr lang="en-GB" smtClean="0"/>
              <a:t>‹N›</a:t>
            </a:fld>
            <a:endParaRPr lang="en-GB"/>
          </a:p>
        </p:txBody>
      </p:sp>
    </p:spTree>
    <p:extLst>
      <p:ext uri="{BB962C8B-B14F-4D97-AF65-F5344CB8AC3E}">
        <p14:creationId xmlns:p14="http://schemas.microsoft.com/office/powerpoint/2010/main" val="4235273576"/>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foundanimals.org/17-dog-cat-museums-around-world/"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sma.unibo.it/it/il-sistema-museale/collezione-di-anatomia-degli-animali-domestici"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www.kattenkabinet.n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www.tripadvisor.com/Attraction_Review-g188590-d196104-Reviews-The_Cat_Cabinet-Amsterdam_North_Holland_Province.html" TargetMode="External"/><Relationship Id="rId5" Type="http://schemas.openxmlformats.org/officeDocument/2006/relationships/hyperlink" Target="https://www.instagram.com/het.kattenkabinet/" TargetMode="External"/><Relationship Id="rId4" Type="http://schemas.openxmlformats.org/officeDocument/2006/relationships/hyperlink" Target="https://www.facebook.com/CatCabinet/"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kattenkabinet.n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ri-ca.github.io/WANTED/"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D4A1D9-FF02-F350-FC88-E84BFD57FD86}"/>
              </a:ext>
            </a:extLst>
          </p:cNvPr>
          <p:cNvSpPr>
            <a:spLocks noGrp="1"/>
          </p:cNvSpPr>
          <p:nvPr>
            <p:ph type="ctrTitle"/>
          </p:nvPr>
        </p:nvSpPr>
        <p:spPr/>
        <p:txBody>
          <a:bodyPr/>
          <a:lstStyle/>
          <a:p>
            <a:r>
              <a:rPr lang="en-GB" b="1" i="0" dirty="0">
                <a:solidFill>
                  <a:srgbClr val="000000"/>
                </a:solidFill>
                <a:effectLst/>
                <a:latin typeface="Poppins" panose="00000500000000000000" pitchFamily="2" charset="0"/>
              </a:rPr>
              <a:t>WANTED</a:t>
            </a:r>
            <a:r>
              <a:rPr lang="en-GB" b="1" i="0" dirty="0">
                <a:solidFill>
                  <a:srgbClr val="FFC451"/>
                </a:solidFill>
                <a:effectLst/>
                <a:latin typeface="Poppins" panose="00000500000000000000" pitchFamily="2" charset="0"/>
              </a:rPr>
              <a:t>!</a:t>
            </a:r>
            <a:endParaRPr lang="en-GB" dirty="0"/>
          </a:p>
        </p:txBody>
      </p:sp>
      <p:sp>
        <p:nvSpPr>
          <p:cNvPr id="3" name="Sottotitolo 2">
            <a:extLst>
              <a:ext uri="{FF2B5EF4-FFF2-40B4-BE49-F238E27FC236}">
                <a16:creationId xmlns:a16="http://schemas.microsoft.com/office/drawing/2014/main" id="{3B632410-9223-4E49-C085-C37AE4940406}"/>
              </a:ext>
            </a:extLst>
          </p:cNvPr>
          <p:cNvSpPr>
            <a:spLocks noGrp="1"/>
          </p:cNvSpPr>
          <p:nvPr>
            <p:ph type="subTitle" idx="1"/>
          </p:nvPr>
        </p:nvSpPr>
        <p:spPr/>
        <p:txBody>
          <a:bodyPr/>
          <a:lstStyle/>
          <a:p>
            <a:r>
              <a:rPr lang="en-GB" b="1" i="0" dirty="0">
                <a:solidFill>
                  <a:srgbClr val="FFC451"/>
                </a:solidFill>
                <a:effectLst/>
                <a:latin typeface="Poppins" panose="00000500000000000000" pitchFamily="2" charset="0"/>
              </a:rPr>
              <a:t>Alive or alive</a:t>
            </a:r>
            <a:endParaRPr lang="en-GB" dirty="0"/>
          </a:p>
        </p:txBody>
      </p:sp>
    </p:spTree>
    <p:extLst>
      <p:ext uri="{BB962C8B-B14F-4D97-AF65-F5344CB8AC3E}">
        <p14:creationId xmlns:p14="http://schemas.microsoft.com/office/powerpoint/2010/main" val="8206005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9BEBA7E2-4BE4-C9E9-0D75-C268C0FF0E2D}"/>
              </a:ext>
            </a:extLst>
          </p:cNvPr>
          <p:cNvSpPr>
            <a:spLocks noGrp="1"/>
          </p:cNvSpPr>
          <p:nvPr>
            <p:ph idx="1"/>
          </p:nvPr>
        </p:nvSpPr>
        <p:spPr/>
        <p:txBody>
          <a:bodyPr/>
          <a:lstStyle/>
          <a:p>
            <a:endParaRPr lang="en-GB"/>
          </a:p>
        </p:txBody>
      </p:sp>
      <p:pic>
        <p:nvPicPr>
          <p:cNvPr id="3074" name="Picture 2">
            <a:extLst>
              <a:ext uri="{FF2B5EF4-FFF2-40B4-BE49-F238E27FC236}">
                <a16:creationId xmlns:a16="http://schemas.microsoft.com/office/drawing/2014/main" id="{1FD40671-867F-B90B-59EE-79BB223816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38" y="1487211"/>
            <a:ext cx="10725150" cy="48006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EF84B35-3D95-4B04-4C21-4A27E503E1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 y="1423275"/>
            <a:ext cx="10725150" cy="44577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AC899964-6B68-A900-3ACD-389BD4DDBE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 y="1431449"/>
            <a:ext cx="10778035" cy="449679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2D33E25A-8FA1-23F8-7CAF-18F88E94E1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 y="1439625"/>
            <a:ext cx="10734675" cy="445770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3E06892E-B102-B205-8112-0FE8889454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900" y="1415099"/>
            <a:ext cx="10629900" cy="4705350"/>
          </a:xfrm>
          <a:prstGeom prst="rect">
            <a:avLst/>
          </a:prstGeom>
          <a:noFill/>
          <a:extLst>
            <a:ext uri="{909E8E84-426E-40DD-AFC4-6F175D3DCCD1}">
              <a14:hiddenFill xmlns:a14="http://schemas.microsoft.com/office/drawing/2010/main">
                <a:solidFill>
                  <a:srgbClr val="FFFFFF"/>
                </a:solidFill>
              </a14:hiddenFill>
            </a:ext>
          </a:extLst>
        </p:spPr>
      </p:pic>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a:t>Choose your Guide!</a:t>
            </a:r>
            <a:endParaRPr lang="en-GB" dirty="0"/>
          </a:p>
        </p:txBody>
      </p:sp>
    </p:spTree>
    <p:extLst>
      <p:ext uri="{BB962C8B-B14F-4D97-AF65-F5344CB8AC3E}">
        <p14:creationId xmlns:p14="http://schemas.microsoft.com/office/powerpoint/2010/main" val="119026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fade">
                                      <p:cBhvr>
                                        <p:cTn id="12" dur="500"/>
                                        <p:tgtEl>
                                          <p:spTgt spid="307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8"/>
                                        </p:tgtEl>
                                        <p:attrNameLst>
                                          <p:attrName>style.visibility</p:attrName>
                                        </p:attrNameLst>
                                      </p:cBhvr>
                                      <p:to>
                                        <p:strVal val="visible"/>
                                      </p:to>
                                    </p:set>
                                    <p:animEffect transition="in" filter="fade">
                                      <p:cBhvr>
                                        <p:cTn id="17" dur="500"/>
                                        <p:tgtEl>
                                          <p:spTgt spid="307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80"/>
                                        </p:tgtEl>
                                        <p:attrNameLst>
                                          <p:attrName>style.visibility</p:attrName>
                                        </p:attrNameLst>
                                      </p:cBhvr>
                                      <p:to>
                                        <p:strVal val="visible"/>
                                      </p:to>
                                    </p:set>
                                    <p:animEffect transition="in" filter="fade">
                                      <p:cBhvr>
                                        <p:cTn id="22" dur="500"/>
                                        <p:tgtEl>
                                          <p:spTgt spid="308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82"/>
                                        </p:tgtEl>
                                        <p:attrNameLst>
                                          <p:attrName>style.visibility</p:attrName>
                                        </p:attrNameLst>
                                      </p:cBhvr>
                                      <p:to>
                                        <p:strVal val="visible"/>
                                      </p:to>
                                    </p:set>
                                    <p:animEffect transition="in" filter="fade">
                                      <p:cBhvr>
                                        <p:cTn id="27" dur="500"/>
                                        <p:tgtEl>
                                          <p:spTgt spid="3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t>Share your story!</a:t>
            </a:r>
          </a:p>
        </p:txBody>
      </p:sp>
      <p:pic>
        <p:nvPicPr>
          <p:cNvPr id="6" name="Immagine 5">
            <a:extLst>
              <a:ext uri="{FF2B5EF4-FFF2-40B4-BE49-F238E27FC236}">
                <a16:creationId xmlns:a16="http://schemas.microsoft.com/office/drawing/2014/main" id="{78D9F3EA-CC71-3826-83A1-8ABDD0C6D8E3}"/>
              </a:ext>
            </a:extLst>
          </p:cNvPr>
          <p:cNvPicPr>
            <a:picLocks noChangeAspect="1"/>
          </p:cNvPicPr>
          <p:nvPr/>
        </p:nvPicPr>
        <p:blipFill>
          <a:blip r:embed="rId2"/>
          <a:stretch>
            <a:fillRect/>
          </a:stretch>
        </p:blipFill>
        <p:spPr>
          <a:xfrm>
            <a:off x="449923" y="2005648"/>
            <a:ext cx="6194931" cy="3701706"/>
          </a:xfrm>
          <a:prstGeom prst="rect">
            <a:avLst/>
          </a:prstGeom>
        </p:spPr>
      </p:pic>
      <p:pic>
        <p:nvPicPr>
          <p:cNvPr id="8" name="Immagine 7">
            <a:extLst>
              <a:ext uri="{FF2B5EF4-FFF2-40B4-BE49-F238E27FC236}">
                <a16:creationId xmlns:a16="http://schemas.microsoft.com/office/drawing/2014/main" id="{68642D5F-D6F6-D13B-862B-814389D08487}"/>
              </a:ext>
            </a:extLst>
          </p:cNvPr>
          <p:cNvPicPr>
            <a:picLocks noChangeAspect="1"/>
          </p:cNvPicPr>
          <p:nvPr/>
        </p:nvPicPr>
        <p:blipFill>
          <a:blip r:embed="rId3"/>
          <a:stretch>
            <a:fillRect/>
          </a:stretch>
        </p:blipFill>
        <p:spPr>
          <a:xfrm>
            <a:off x="6644854" y="182880"/>
            <a:ext cx="5429548" cy="6534912"/>
          </a:xfrm>
          <a:prstGeom prst="rect">
            <a:avLst/>
          </a:prstGeom>
        </p:spPr>
      </p:pic>
    </p:spTree>
    <p:extLst>
      <p:ext uri="{BB962C8B-B14F-4D97-AF65-F5344CB8AC3E}">
        <p14:creationId xmlns:p14="http://schemas.microsoft.com/office/powerpoint/2010/main" val="712948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err="1"/>
              <a:t>Merchandisign</a:t>
            </a:r>
            <a:endParaRPr lang="en-GB" dirty="0"/>
          </a:p>
        </p:txBody>
      </p:sp>
      <p:pic>
        <p:nvPicPr>
          <p:cNvPr id="3" name="Immagine 2">
            <a:extLst>
              <a:ext uri="{FF2B5EF4-FFF2-40B4-BE49-F238E27FC236}">
                <a16:creationId xmlns:a16="http://schemas.microsoft.com/office/drawing/2014/main" id="{48227616-61DD-0200-1844-4C0972CB46C4}"/>
              </a:ext>
            </a:extLst>
          </p:cNvPr>
          <p:cNvPicPr>
            <a:picLocks noChangeAspect="1"/>
          </p:cNvPicPr>
          <p:nvPr/>
        </p:nvPicPr>
        <p:blipFill>
          <a:blip r:embed="rId2"/>
          <a:stretch>
            <a:fillRect/>
          </a:stretch>
        </p:blipFill>
        <p:spPr>
          <a:xfrm>
            <a:off x="3659471" y="2190559"/>
            <a:ext cx="8414931" cy="4527233"/>
          </a:xfrm>
          <a:prstGeom prst="rect">
            <a:avLst/>
          </a:prstGeom>
        </p:spPr>
      </p:pic>
    </p:spTree>
    <p:extLst>
      <p:ext uri="{BB962C8B-B14F-4D97-AF65-F5344CB8AC3E}">
        <p14:creationId xmlns:p14="http://schemas.microsoft.com/office/powerpoint/2010/main" val="2363528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err="1"/>
              <a:t>Forthcoming</a:t>
            </a:r>
            <a:r>
              <a:rPr lang="it-IT" dirty="0"/>
              <a:t> </a:t>
            </a:r>
            <a:r>
              <a:rPr lang="it-IT" dirty="0" err="1"/>
              <a:t>applications</a:t>
            </a:r>
            <a:endParaRPr lang="en-GB" dirty="0"/>
          </a:p>
        </p:txBody>
      </p:sp>
      <p:sp>
        <p:nvSpPr>
          <p:cNvPr id="4" name="Segnaposto contenuto 2">
            <a:extLst>
              <a:ext uri="{FF2B5EF4-FFF2-40B4-BE49-F238E27FC236}">
                <a16:creationId xmlns:a16="http://schemas.microsoft.com/office/drawing/2014/main" id="{27B3E24E-27E6-96D3-D5FA-97B1AEB4E425}"/>
              </a:ext>
            </a:extLst>
          </p:cNvPr>
          <p:cNvSpPr>
            <a:spLocks noGrp="1"/>
          </p:cNvSpPr>
          <p:nvPr>
            <p:ph idx="1"/>
          </p:nvPr>
        </p:nvSpPr>
        <p:spPr>
          <a:xfrm>
            <a:off x="1103313" y="2052918"/>
            <a:ext cx="3613654" cy="4195481"/>
          </a:xfrm>
        </p:spPr>
        <p:txBody>
          <a:bodyPr/>
          <a:lstStyle/>
          <a:p>
            <a:r>
              <a:rPr lang="en-GB" b="1" dirty="0"/>
              <a:t>3d print your pet</a:t>
            </a:r>
          </a:p>
          <a:p>
            <a:r>
              <a:rPr lang="en-GB" dirty="0"/>
              <a:t>The idea is to develop a tool to realize a 3d printed little modelling of our pet, starting from uploading a 360° video. The merchandising unit will be in charge to realize and send home to the users the realized 3d print that will be used as a gift or a little celebrating statue.</a:t>
            </a:r>
          </a:p>
        </p:txBody>
      </p:sp>
    </p:spTree>
    <p:extLst>
      <p:ext uri="{BB962C8B-B14F-4D97-AF65-F5344CB8AC3E}">
        <p14:creationId xmlns:p14="http://schemas.microsoft.com/office/powerpoint/2010/main" val="1676477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err="1"/>
              <a:t>Forthcoming</a:t>
            </a:r>
            <a:r>
              <a:rPr lang="it-IT" dirty="0"/>
              <a:t> </a:t>
            </a:r>
            <a:r>
              <a:rPr lang="it-IT" dirty="0" err="1"/>
              <a:t>applications</a:t>
            </a:r>
            <a:endParaRPr lang="en-GB" dirty="0"/>
          </a:p>
        </p:txBody>
      </p:sp>
      <p:sp>
        <p:nvSpPr>
          <p:cNvPr id="4" name="Segnaposto contenuto 2">
            <a:extLst>
              <a:ext uri="{FF2B5EF4-FFF2-40B4-BE49-F238E27FC236}">
                <a16:creationId xmlns:a16="http://schemas.microsoft.com/office/drawing/2014/main" id="{27B3E24E-27E6-96D3-D5FA-97B1AEB4E425}"/>
              </a:ext>
            </a:extLst>
          </p:cNvPr>
          <p:cNvSpPr>
            <a:spLocks noGrp="1"/>
          </p:cNvSpPr>
          <p:nvPr>
            <p:ph idx="1"/>
          </p:nvPr>
        </p:nvSpPr>
        <p:spPr>
          <a:xfrm>
            <a:off x="1103312" y="2052918"/>
            <a:ext cx="4700079" cy="4195481"/>
          </a:xfrm>
        </p:spPr>
        <p:txBody>
          <a:bodyPr>
            <a:normAutofit/>
          </a:bodyPr>
          <a:lstStyle/>
          <a:p>
            <a:r>
              <a:rPr lang="en-GB" b="1" dirty="0"/>
              <a:t>Search for your pet!</a:t>
            </a:r>
          </a:p>
          <a:p>
            <a:r>
              <a:rPr lang="en-GB" dirty="0"/>
              <a:t>Search for your pet is a tool able to help people who lost their pets by loading, sharing, and visualizing geolocated data of their missing pets. The user will have the possibility to fill in a form that will structure data similarly to those seen in the Preliminary data section; other users could improve information in case they have seen the lost-pet.</a:t>
            </a:r>
          </a:p>
        </p:txBody>
      </p:sp>
      <p:pic>
        <p:nvPicPr>
          <p:cNvPr id="4098" name="Picture 2">
            <a:extLst>
              <a:ext uri="{FF2B5EF4-FFF2-40B4-BE49-F238E27FC236}">
                <a16:creationId xmlns:a16="http://schemas.microsoft.com/office/drawing/2014/main" id="{287B6D5A-B8D0-80BF-D2EF-AF2AB38AAF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305383"/>
            <a:ext cx="5076825" cy="507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2459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Preliminary data and </a:t>
            </a:r>
            <a:r>
              <a:rPr lang="it-IT" dirty="0" err="1"/>
              <a:t>Inspiration</a:t>
            </a:r>
            <a:endParaRPr lang="en-GB" dirty="0"/>
          </a:p>
        </p:txBody>
      </p:sp>
      <p:pic>
        <p:nvPicPr>
          <p:cNvPr id="3" name="Immagine 2">
            <a:extLst>
              <a:ext uri="{FF2B5EF4-FFF2-40B4-BE49-F238E27FC236}">
                <a16:creationId xmlns:a16="http://schemas.microsoft.com/office/drawing/2014/main" id="{B5290372-45A1-D401-1D20-19DF4B663DC9}"/>
              </a:ext>
            </a:extLst>
          </p:cNvPr>
          <p:cNvPicPr>
            <a:picLocks noChangeAspect="1"/>
          </p:cNvPicPr>
          <p:nvPr/>
        </p:nvPicPr>
        <p:blipFill>
          <a:blip r:embed="rId2"/>
          <a:stretch>
            <a:fillRect/>
          </a:stretch>
        </p:blipFill>
        <p:spPr>
          <a:xfrm>
            <a:off x="5376671" y="1561808"/>
            <a:ext cx="6103630" cy="4195481"/>
          </a:xfrm>
          <a:prstGeom prst="rect">
            <a:avLst/>
          </a:prstGeom>
        </p:spPr>
      </p:pic>
      <p:pic>
        <p:nvPicPr>
          <p:cNvPr id="7" name="Segnaposto contenuto 6">
            <a:extLst>
              <a:ext uri="{FF2B5EF4-FFF2-40B4-BE49-F238E27FC236}">
                <a16:creationId xmlns:a16="http://schemas.microsoft.com/office/drawing/2014/main" id="{86F26B94-D8B4-32A2-946D-1D6BA3E32416}"/>
              </a:ext>
            </a:extLst>
          </p:cNvPr>
          <p:cNvPicPr>
            <a:picLocks noChangeAspect="1"/>
          </p:cNvPicPr>
          <p:nvPr/>
        </p:nvPicPr>
        <p:blipFill>
          <a:blip r:embed="rId3"/>
          <a:stretch>
            <a:fillRect/>
          </a:stretch>
        </p:blipFill>
        <p:spPr>
          <a:xfrm>
            <a:off x="919215" y="1561809"/>
            <a:ext cx="4246333" cy="4195480"/>
          </a:xfrm>
          <a:prstGeom prst="rect">
            <a:avLst/>
          </a:prstGeom>
        </p:spPr>
      </p:pic>
    </p:spTree>
    <p:extLst>
      <p:ext uri="{BB962C8B-B14F-4D97-AF65-F5344CB8AC3E}">
        <p14:creationId xmlns:p14="http://schemas.microsoft.com/office/powerpoint/2010/main" val="733735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a:bodyPr>
          <a:lstStyle/>
          <a:p>
            <a:r>
              <a:rPr lang="en-GB" dirty="0"/>
              <a:t>1. Preliminary brainstorming</a:t>
            </a:r>
            <a:br>
              <a:rPr lang="en-GB" dirty="0"/>
            </a:br>
            <a:r>
              <a:rPr lang="en-GB" dirty="0"/>
              <a:t>Corpus of lost-pets advertisements</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11" name="Rettangolo con angoli arrotondati 10">
            <a:extLst>
              <a:ext uri="{FF2B5EF4-FFF2-40B4-BE49-F238E27FC236}">
                <a16:creationId xmlns:a16="http://schemas.microsoft.com/office/drawing/2014/main" id="{106E6F10-F45D-4E27-8B2A-ABB159FA477A}"/>
              </a:ext>
            </a:extLst>
          </p:cNvPr>
          <p:cNvSpPr/>
          <p:nvPr/>
        </p:nvSpPr>
        <p:spPr>
          <a:xfrm>
            <a:off x="972317" y="1940270"/>
            <a:ext cx="6462823" cy="3716969"/>
          </a:xfrm>
          <a:prstGeom prst="roundRect">
            <a:avLst/>
          </a:prstGeom>
          <a:ln w="76200">
            <a:solidFill>
              <a:schemeClr val="accent4"/>
            </a:solidFill>
          </a:ln>
        </p:spPr>
        <p:txBody>
          <a:bodyPr vert="horz" lIns="0" tIns="45720" rIns="0" bIns="45720" rtlCol="0">
            <a:normAutofit fontScale="92500" lnSpcReduction="10000"/>
          </a:bodyPr>
          <a:lstStyle/>
          <a:p>
            <a:pPr>
              <a:lnSpc>
                <a:spcPct val="120000"/>
              </a:lnSpc>
              <a:spcBef>
                <a:spcPts val="1200"/>
              </a:spcBef>
              <a:spcAft>
                <a:spcPts val="200"/>
              </a:spcAft>
              <a:buClr>
                <a:schemeClr val="accent1"/>
              </a:buClr>
              <a:buSzPct val="100000"/>
            </a:pPr>
            <a:r>
              <a:rPr lang="it-IT" sz="1600" dirty="0" err="1">
                <a:solidFill>
                  <a:schemeClr val="tx1">
                    <a:lumMod val="75000"/>
                    <a:lumOff val="25000"/>
                  </a:schemeClr>
                </a:solidFill>
              </a:rPr>
              <a:t>Our</a:t>
            </a:r>
            <a:r>
              <a:rPr lang="it-IT" sz="1600" dirty="0">
                <a:solidFill>
                  <a:schemeClr val="tx1">
                    <a:lumMod val="75000"/>
                    <a:lumOff val="25000"/>
                  </a:schemeClr>
                </a:solidFill>
              </a:rPr>
              <a:t> </a:t>
            </a:r>
            <a:r>
              <a:rPr lang="it-IT" sz="1600" dirty="0" err="1">
                <a:solidFill>
                  <a:schemeClr val="tx1">
                    <a:lumMod val="75000"/>
                    <a:lumOff val="25000"/>
                  </a:schemeClr>
                </a:solidFill>
              </a:rPr>
              <a:t>starting</a:t>
            </a:r>
            <a:r>
              <a:rPr lang="it-IT" sz="1600" dirty="0">
                <a:solidFill>
                  <a:schemeClr val="tx1">
                    <a:lumMod val="75000"/>
                    <a:lumOff val="25000"/>
                  </a:schemeClr>
                </a:solidFill>
              </a:rPr>
              <a:t> point </a:t>
            </a:r>
            <a:r>
              <a:rPr lang="it-IT" sz="1600" dirty="0" err="1">
                <a:solidFill>
                  <a:schemeClr val="tx1">
                    <a:lumMod val="75000"/>
                    <a:lumOff val="25000"/>
                  </a:schemeClr>
                </a:solidFill>
              </a:rPr>
              <a:t>has</a:t>
            </a:r>
            <a:r>
              <a:rPr lang="it-IT" sz="1600" dirty="0">
                <a:solidFill>
                  <a:schemeClr val="tx1">
                    <a:lumMod val="75000"/>
                    <a:lumOff val="25000"/>
                  </a:schemeClr>
                </a:solidFill>
              </a:rPr>
              <a:t> </a:t>
            </a:r>
            <a:r>
              <a:rPr lang="it-IT" sz="1600" dirty="0" err="1">
                <a:solidFill>
                  <a:schemeClr val="tx1">
                    <a:lumMod val="75000"/>
                    <a:lumOff val="25000"/>
                  </a:schemeClr>
                </a:solidFill>
              </a:rPr>
              <a:t>been</a:t>
            </a:r>
            <a:r>
              <a:rPr lang="it-IT" sz="1600" dirty="0">
                <a:solidFill>
                  <a:schemeClr val="tx1">
                    <a:lumMod val="75000"/>
                    <a:lumOff val="25000"/>
                  </a:schemeClr>
                </a:solidFill>
              </a:rPr>
              <a:t> a corpus of </a:t>
            </a:r>
            <a:r>
              <a:rPr lang="it-IT" sz="1600" dirty="0" err="1">
                <a:solidFill>
                  <a:schemeClr val="tx1">
                    <a:lumMod val="75000"/>
                    <a:lumOff val="25000"/>
                  </a:schemeClr>
                </a:solidFill>
              </a:rPr>
              <a:t>photographs</a:t>
            </a:r>
            <a:r>
              <a:rPr lang="it-IT" sz="1600" dirty="0">
                <a:solidFill>
                  <a:schemeClr val="tx1">
                    <a:lumMod val="75000"/>
                    <a:lumOff val="25000"/>
                  </a:schemeClr>
                </a:solidFill>
              </a:rPr>
              <a:t> </a:t>
            </a:r>
            <a:r>
              <a:rPr lang="it-IT" sz="1600" dirty="0" err="1">
                <a:solidFill>
                  <a:schemeClr val="tx1">
                    <a:lumMod val="75000"/>
                    <a:lumOff val="25000"/>
                  </a:schemeClr>
                </a:solidFill>
              </a:rPr>
              <a:t>taken</a:t>
            </a:r>
            <a:r>
              <a:rPr lang="it-IT" sz="1600" dirty="0">
                <a:solidFill>
                  <a:schemeClr val="tx1">
                    <a:lumMod val="75000"/>
                    <a:lumOff val="25000"/>
                  </a:schemeClr>
                </a:solidFill>
              </a:rPr>
              <a:t> </a:t>
            </a:r>
            <a:r>
              <a:rPr lang="it-IT" sz="1600" dirty="0" err="1">
                <a:solidFill>
                  <a:schemeClr val="tx1">
                    <a:lumMod val="75000"/>
                    <a:lumOff val="25000"/>
                  </a:schemeClr>
                </a:solidFill>
              </a:rPr>
              <a:t>during</a:t>
            </a:r>
            <a:r>
              <a:rPr lang="it-IT" sz="1600" dirty="0">
                <a:solidFill>
                  <a:schemeClr val="tx1">
                    <a:lumMod val="75000"/>
                    <a:lumOff val="25000"/>
                  </a:schemeClr>
                </a:solidFill>
              </a:rPr>
              <a:t> the </a:t>
            </a:r>
            <a:r>
              <a:rPr lang="it-IT" sz="1600" dirty="0" err="1">
                <a:solidFill>
                  <a:schemeClr val="tx1">
                    <a:lumMod val="75000"/>
                    <a:lumOff val="25000"/>
                  </a:schemeClr>
                </a:solidFill>
              </a:rPr>
              <a:t>years</a:t>
            </a:r>
            <a:r>
              <a:rPr lang="it-IT" sz="1600" dirty="0">
                <a:solidFill>
                  <a:schemeClr val="tx1">
                    <a:lumMod val="75000"/>
                    <a:lumOff val="25000"/>
                  </a:schemeClr>
                </a:solidFill>
              </a:rPr>
              <a:t> in </a:t>
            </a:r>
            <a:r>
              <a:rPr lang="it-IT" sz="1600" dirty="0" err="1">
                <a:solidFill>
                  <a:schemeClr val="tx1">
                    <a:lumMod val="75000"/>
                    <a:lumOff val="25000"/>
                  </a:schemeClr>
                </a:solidFill>
              </a:rPr>
              <a:t>different</a:t>
            </a:r>
            <a:r>
              <a:rPr lang="it-IT" sz="1600" dirty="0">
                <a:solidFill>
                  <a:schemeClr val="tx1">
                    <a:lumMod val="75000"/>
                    <a:lumOff val="25000"/>
                  </a:schemeClr>
                </a:solidFill>
              </a:rPr>
              <a:t> places.</a:t>
            </a:r>
          </a:p>
          <a:p>
            <a:pPr>
              <a:lnSpc>
                <a:spcPct val="120000"/>
              </a:lnSpc>
              <a:spcBef>
                <a:spcPts val="1200"/>
              </a:spcBef>
              <a:spcAft>
                <a:spcPts val="200"/>
              </a:spcAft>
              <a:buClr>
                <a:schemeClr val="accent1"/>
              </a:buClr>
              <a:buSzPct val="100000"/>
            </a:pPr>
            <a:r>
              <a:rPr lang="it-IT" sz="1600" dirty="0" err="1">
                <a:solidFill>
                  <a:schemeClr val="tx1">
                    <a:lumMod val="75000"/>
                    <a:lumOff val="25000"/>
                  </a:schemeClr>
                </a:solidFill>
              </a:rPr>
              <a:t>We</a:t>
            </a:r>
            <a:r>
              <a:rPr lang="it-IT" sz="1600" dirty="0">
                <a:solidFill>
                  <a:schemeClr val="tx1">
                    <a:lumMod val="75000"/>
                    <a:lumOff val="25000"/>
                  </a:schemeClr>
                </a:solidFill>
              </a:rPr>
              <a:t> </a:t>
            </a:r>
            <a:r>
              <a:rPr lang="it-IT" sz="1600" dirty="0" err="1">
                <a:solidFill>
                  <a:schemeClr val="tx1">
                    <a:lumMod val="75000"/>
                    <a:lumOff val="25000"/>
                  </a:schemeClr>
                </a:solidFill>
              </a:rPr>
              <a:t>were</a:t>
            </a:r>
            <a:r>
              <a:rPr lang="it-IT" sz="1600" dirty="0">
                <a:solidFill>
                  <a:schemeClr val="tx1">
                    <a:lumMod val="75000"/>
                    <a:lumOff val="25000"/>
                  </a:schemeClr>
                </a:solidFill>
              </a:rPr>
              <a:t> </a:t>
            </a:r>
            <a:r>
              <a:rPr lang="it-IT" sz="1600" dirty="0" err="1">
                <a:solidFill>
                  <a:schemeClr val="tx1">
                    <a:lumMod val="75000"/>
                    <a:lumOff val="25000"/>
                  </a:schemeClr>
                </a:solidFill>
              </a:rPr>
              <a:t>interested</a:t>
            </a:r>
            <a:r>
              <a:rPr lang="it-IT" sz="1600" dirty="0">
                <a:solidFill>
                  <a:schemeClr val="tx1">
                    <a:lumMod val="75000"/>
                    <a:lumOff val="25000"/>
                  </a:schemeClr>
                </a:solidFill>
              </a:rPr>
              <a:t> in </a:t>
            </a:r>
            <a:r>
              <a:rPr lang="it-IT" sz="1600" dirty="0" err="1">
                <a:solidFill>
                  <a:schemeClr val="tx1">
                    <a:lumMod val="75000"/>
                    <a:lumOff val="25000"/>
                  </a:schemeClr>
                </a:solidFill>
              </a:rPr>
              <a:t>these</a:t>
            </a:r>
            <a:r>
              <a:rPr lang="it-IT" sz="1600" dirty="0">
                <a:solidFill>
                  <a:schemeClr val="tx1">
                    <a:lumMod val="75000"/>
                    <a:lumOff val="25000"/>
                  </a:schemeClr>
                </a:solidFill>
              </a:rPr>
              <a:t> </a:t>
            </a:r>
            <a:r>
              <a:rPr lang="it-IT" sz="1600" dirty="0" err="1">
                <a:solidFill>
                  <a:schemeClr val="tx1">
                    <a:lumMod val="75000"/>
                    <a:lumOff val="25000"/>
                  </a:schemeClr>
                </a:solidFill>
              </a:rPr>
              <a:t>characteristics</a:t>
            </a:r>
            <a:r>
              <a:rPr lang="it-IT" sz="1600" dirty="0">
                <a:solidFill>
                  <a:schemeClr val="tx1">
                    <a:lumMod val="75000"/>
                    <a:lumOff val="25000"/>
                  </a:schemeClr>
                </a:solidFill>
              </a:rPr>
              <a:t>:</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it-IT" sz="1600" dirty="0">
                <a:solidFill>
                  <a:schemeClr val="tx1">
                    <a:lumMod val="75000"/>
                    <a:lumOff val="25000"/>
                  </a:schemeClr>
                </a:solidFill>
              </a:rPr>
              <a:t>1. </a:t>
            </a:r>
            <a:r>
              <a:rPr lang="en-GB" sz="1600" dirty="0">
                <a:solidFill>
                  <a:schemeClr val="tx1">
                    <a:lumMod val="75000"/>
                    <a:lumOff val="25000"/>
                  </a:schemeClr>
                </a:solidFill>
              </a:rPr>
              <a:t>standard pattern of the visual construction</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en-GB" sz="1600" dirty="0">
                <a:solidFill>
                  <a:schemeClr val="tx1">
                    <a:lumMod val="75000"/>
                    <a:lumOff val="25000"/>
                  </a:schemeClr>
                </a:solidFill>
              </a:rPr>
              <a:t>2. affective tie between the lost animals and their owners</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en-GB" sz="1600" dirty="0">
                <a:solidFill>
                  <a:schemeClr val="tx1">
                    <a:lumMod val="75000"/>
                    <a:lumOff val="25000"/>
                  </a:schemeClr>
                </a:solidFill>
              </a:rPr>
              <a:t>3. power expressivity of the words used to describe the physical or behavioural features of the pet</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en-GB" sz="1600" dirty="0">
                <a:solidFill>
                  <a:schemeClr val="tx1">
                    <a:lumMod val="75000"/>
                    <a:lumOff val="25000"/>
                  </a:schemeClr>
                </a:solidFill>
              </a:rPr>
              <a:t>4. personalization of the standard pattern/basic </a:t>
            </a:r>
            <a:r>
              <a:rPr lang="en-GB" sz="1600" dirty="0" err="1">
                <a:solidFill>
                  <a:schemeClr val="tx1">
                    <a:lumMod val="75000"/>
                    <a:lumOff val="25000"/>
                  </a:schemeClr>
                </a:solidFill>
              </a:rPr>
              <a:t>greyprint</a:t>
            </a:r>
            <a:r>
              <a:rPr lang="en-GB" sz="1600" dirty="0">
                <a:solidFill>
                  <a:schemeClr val="tx1">
                    <a:lumMod val="75000"/>
                    <a:lumOff val="25000"/>
                  </a:schemeClr>
                </a:solidFill>
              </a:rPr>
              <a:t> to give detaching details</a:t>
            </a:r>
          </a:p>
        </p:txBody>
      </p:sp>
    </p:spTree>
    <p:extLst>
      <p:ext uri="{BB962C8B-B14F-4D97-AF65-F5344CB8AC3E}">
        <p14:creationId xmlns:p14="http://schemas.microsoft.com/office/powerpoint/2010/main" val="164473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2" end="2"/>
                                            </p:txEl>
                                          </p:spTgt>
                                        </p:tgtEl>
                                        <p:attrNameLst>
                                          <p:attrName>style.visibility</p:attrName>
                                        </p:attrNameLst>
                                      </p:cBhvr>
                                      <p:to>
                                        <p:strVal val="visible"/>
                                      </p:to>
                                    </p:set>
                                    <p:animEffect transition="in" filter="fade">
                                      <p:cBhvr>
                                        <p:cTn id="10" dur="500"/>
                                        <p:tgtEl>
                                          <p:spTgt spid="11">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animEffect transition="in" filter="fade">
                                      <p:cBhvr>
                                        <p:cTn id="13" dur="500"/>
                                        <p:tgtEl>
                                          <p:spTgt spid="11">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xEl>
                                              <p:pRg st="4" end="4"/>
                                            </p:txEl>
                                          </p:spTgt>
                                        </p:tgtEl>
                                        <p:attrNameLst>
                                          <p:attrName>style.visibility</p:attrName>
                                        </p:attrNameLst>
                                      </p:cBhvr>
                                      <p:to>
                                        <p:strVal val="visible"/>
                                      </p:to>
                                    </p:set>
                                    <p:animEffect transition="in" filter="fade">
                                      <p:cBhvr>
                                        <p:cTn id="16" dur="500"/>
                                        <p:tgtEl>
                                          <p:spTgt spid="11">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animEffect transition="in" filter="fade">
                                      <p:cBhvr>
                                        <p:cTn id="19"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fontScale="90000"/>
          </a:bodyPr>
          <a:lstStyle/>
          <a:p>
            <a:r>
              <a:rPr lang="en-GB" dirty="0"/>
              <a:t>1. Preliminary brainstorming</a:t>
            </a:r>
            <a:br>
              <a:rPr lang="en-GB" dirty="0"/>
            </a:br>
            <a:r>
              <a:rPr lang="en-GB" dirty="0"/>
              <a:t>Corpus of lost-pets advertisements. Ex. 1</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pic>
        <p:nvPicPr>
          <p:cNvPr id="4" name="Immagine 3" descr="Immagine che contiene testo&#10;&#10;Descrizione generata automaticamente">
            <a:extLst>
              <a:ext uri="{FF2B5EF4-FFF2-40B4-BE49-F238E27FC236}">
                <a16:creationId xmlns:a16="http://schemas.microsoft.com/office/drawing/2014/main" id="{78B322CA-4030-497A-8213-0E4B53112B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560" y="1905000"/>
            <a:ext cx="3714749" cy="4952999"/>
          </a:xfrm>
          <a:prstGeom prst="rect">
            <a:avLst/>
          </a:prstGeom>
        </p:spPr>
      </p:pic>
      <p:sp>
        <p:nvSpPr>
          <p:cNvPr id="11" name="Rettangolo con angoli arrotondati 10">
            <a:extLst>
              <a:ext uri="{FF2B5EF4-FFF2-40B4-BE49-F238E27FC236}">
                <a16:creationId xmlns:a16="http://schemas.microsoft.com/office/drawing/2014/main" id="{FB76F779-A2A4-428A-AEB0-B2D74CD9FC21}"/>
              </a:ext>
            </a:extLst>
          </p:cNvPr>
          <p:cNvSpPr/>
          <p:nvPr/>
        </p:nvSpPr>
        <p:spPr>
          <a:xfrm>
            <a:off x="1251097" y="1986963"/>
            <a:ext cx="6462823" cy="3716969"/>
          </a:xfrm>
          <a:prstGeom prst="roundRect">
            <a:avLst/>
          </a:prstGeom>
          <a:ln w="76200">
            <a:solidFill>
              <a:schemeClr val="accent4"/>
            </a:solidFill>
          </a:ln>
        </p:spPr>
        <p:txBody>
          <a:bodyPr vert="horz" lIns="0" tIns="45720" rIns="0" bIns="45720" rtlCol="0">
            <a:normAutofit fontScale="92500" lnSpcReduction="10000"/>
          </a:bodyPr>
          <a:lstStyle/>
          <a:p>
            <a:pPr>
              <a:lnSpc>
                <a:spcPct val="120000"/>
              </a:lnSpc>
              <a:spcBef>
                <a:spcPts val="1200"/>
              </a:spcBef>
              <a:spcAft>
                <a:spcPts val="200"/>
              </a:spcAft>
              <a:buClr>
                <a:schemeClr val="accent1"/>
              </a:buClr>
              <a:buSzPct val="100000"/>
            </a:pPr>
            <a:r>
              <a:rPr lang="it-IT" sz="1600" dirty="0" err="1">
                <a:solidFill>
                  <a:schemeClr val="tx1">
                    <a:lumMod val="75000"/>
                    <a:lumOff val="25000"/>
                  </a:schemeClr>
                </a:solidFill>
              </a:rPr>
              <a:t>Our</a:t>
            </a:r>
            <a:r>
              <a:rPr lang="it-IT" sz="1600" dirty="0">
                <a:solidFill>
                  <a:schemeClr val="tx1">
                    <a:lumMod val="75000"/>
                    <a:lumOff val="25000"/>
                  </a:schemeClr>
                </a:solidFill>
              </a:rPr>
              <a:t> </a:t>
            </a:r>
            <a:r>
              <a:rPr lang="it-IT" sz="1600" dirty="0" err="1">
                <a:solidFill>
                  <a:schemeClr val="tx1">
                    <a:lumMod val="75000"/>
                    <a:lumOff val="25000"/>
                  </a:schemeClr>
                </a:solidFill>
              </a:rPr>
              <a:t>starting</a:t>
            </a:r>
            <a:r>
              <a:rPr lang="it-IT" sz="1600" dirty="0">
                <a:solidFill>
                  <a:schemeClr val="tx1">
                    <a:lumMod val="75000"/>
                    <a:lumOff val="25000"/>
                  </a:schemeClr>
                </a:solidFill>
              </a:rPr>
              <a:t> point </a:t>
            </a:r>
            <a:r>
              <a:rPr lang="it-IT" sz="1600" dirty="0" err="1">
                <a:solidFill>
                  <a:schemeClr val="tx1">
                    <a:lumMod val="75000"/>
                    <a:lumOff val="25000"/>
                  </a:schemeClr>
                </a:solidFill>
              </a:rPr>
              <a:t>has</a:t>
            </a:r>
            <a:r>
              <a:rPr lang="it-IT" sz="1600" dirty="0">
                <a:solidFill>
                  <a:schemeClr val="tx1">
                    <a:lumMod val="75000"/>
                    <a:lumOff val="25000"/>
                  </a:schemeClr>
                </a:solidFill>
              </a:rPr>
              <a:t> </a:t>
            </a:r>
            <a:r>
              <a:rPr lang="it-IT" sz="1600" dirty="0" err="1">
                <a:solidFill>
                  <a:schemeClr val="tx1">
                    <a:lumMod val="75000"/>
                    <a:lumOff val="25000"/>
                  </a:schemeClr>
                </a:solidFill>
              </a:rPr>
              <a:t>been</a:t>
            </a:r>
            <a:r>
              <a:rPr lang="it-IT" sz="1600" dirty="0">
                <a:solidFill>
                  <a:schemeClr val="tx1">
                    <a:lumMod val="75000"/>
                    <a:lumOff val="25000"/>
                  </a:schemeClr>
                </a:solidFill>
              </a:rPr>
              <a:t> a corpus of </a:t>
            </a:r>
            <a:r>
              <a:rPr lang="it-IT" sz="1600" dirty="0" err="1">
                <a:solidFill>
                  <a:schemeClr val="tx1">
                    <a:lumMod val="75000"/>
                    <a:lumOff val="25000"/>
                  </a:schemeClr>
                </a:solidFill>
              </a:rPr>
              <a:t>photographs</a:t>
            </a:r>
            <a:r>
              <a:rPr lang="it-IT" sz="1600" dirty="0">
                <a:solidFill>
                  <a:schemeClr val="tx1">
                    <a:lumMod val="75000"/>
                    <a:lumOff val="25000"/>
                  </a:schemeClr>
                </a:solidFill>
              </a:rPr>
              <a:t> </a:t>
            </a:r>
            <a:r>
              <a:rPr lang="it-IT" sz="1600" dirty="0" err="1">
                <a:solidFill>
                  <a:schemeClr val="tx1">
                    <a:lumMod val="75000"/>
                    <a:lumOff val="25000"/>
                  </a:schemeClr>
                </a:solidFill>
              </a:rPr>
              <a:t>taken</a:t>
            </a:r>
            <a:r>
              <a:rPr lang="it-IT" sz="1600" dirty="0">
                <a:solidFill>
                  <a:schemeClr val="tx1">
                    <a:lumMod val="75000"/>
                    <a:lumOff val="25000"/>
                  </a:schemeClr>
                </a:solidFill>
              </a:rPr>
              <a:t> </a:t>
            </a:r>
            <a:r>
              <a:rPr lang="it-IT" sz="1600" dirty="0" err="1">
                <a:solidFill>
                  <a:schemeClr val="tx1">
                    <a:lumMod val="75000"/>
                    <a:lumOff val="25000"/>
                  </a:schemeClr>
                </a:solidFill>
              </a:rPr>
              <a:t>during</a:t>
            </a:r>
            <a:r>
              <a:rPr lang="it-IT" sz="1600" dirty="0">
                <a:solidFill>
                  <a:schemeClr val="tx1">
                    <a:lumMod val="75000"/>
                    <a:lumOff val="25000"/>
                  </a:schemeClr>
                </a:solidFill>
              </a:rPr>
              <a:t> the </a:t>
            </a:r>
            <a:r>
              <a:rPr lang="it-IT" sz="1600" dirty="0" err="1">
                <a:solidFill>
                  <a:schemeClr val="tx1">
                    <a:lumMod val="75000"/>
                    <a:lumOff val="25000"/>
                  </a:schemeClr>
                </a:solidFill>
              </a:rPr>
              <a:t>years</a:t>
            </a:r>
            <a:r>
              <a:rPr lang="it-IT" sz="1600" dirty="0">
                <a:solidFill>
                  <a:schemeClr val="tx1">
                    <a:lumMod val="75000"/>
                    <a:lumOff val="25000"/>
                  </a:schemeClr>
                </a:solidFill>
              </a:rPr>
              <a:t> in </a:t>
            </a:r>
            <a:r>
              <a:rPr lang="it-IT" sz="1600" dirty="0" err="1">
                <a:solidFill>
                  <a:schemeClr val="tx1">
                    <a:lumMod val="75000"/>
                    <a:lumOff val="25000"/>
                  </a:schemeClr>
                </a:solidFill>
              </a:rPr>
              <a:t>different</a:t>
            </a:r>
            <a:r>
              <a:rPr lang="it-IT" sz="1600" dirty="0">
                <a:solidFill>
                  <a:schemeClr val="tx1">
                    <a:lumMod val="75000"/>
                    <a:lumOff val="25000"/>
                  </a:schemeClr>
                </a:solidFill>
              </a:rPr>
              <a:t> places.</a:t>
            </a:r>
          </a:p>
          <a:p>
            <a:pPr>
              <a:lnSpc>
                <a:spcPct val="120000"/>
              </a:lnSpc>
              <a:spcBef>
                <a:spcPts val="1200"/>
              </a:spcBef>
              <a:spcAft>
                <a:spcPts val="200"/>
              </a:spcAft>
              <a:buClr>
                <a:schemeClr val="accent1"/>
              </a:buClr>
              <a:buSzPct val="100000"/>
            </a:pPr>
            <a:r>
              <a:rPr lang="it-IT" sz="1600" dirty="0" err="1">
                <a:solidFill>
                  <a:schemeClr val="tx1">
                    <a:lumMod val="75000"/>
                    <a:lumOff val="25000"/>
                  </a:schemeClr>
                </a:solidFill>
              </a:rPr>
              <a:t>We</a:t>
            </a:r>
            <a:r>
              <a:rPr lang="it-IT" sz="1600" dirty="0">
                <a:solidFill>
                  <a:schemeClr val="tx1">
                    <a:lumMod val="75000"/>
                    <a:lumOff val="25000"/>
                  </a:schemeClr>
                </a:solidFill>
              </a:rPr>
              <a:t> </a:t>
            </a:r>
            <a:r>
              <a:rPr lang="it-IT" sz="1600" dirty="0" err="1">
                <a:solidFill>
                  <a:schemeClr val="tx1">
                    <a:lumMod val="75000"/>
                    <a:lumOff val="25000"/>
                  </a:schemeClr>
                </a:solidFill>
              </a:rPr>
              <a:t>were</a:t>
            </a:r>
            <a:r>
              <a:rPr lang="it-IT" sz="1600" dirty="0">
                <a:solidFill>
                  <a:schemeClr val="tx1">
                    <a:lumMod val="75000"/>
                    <a:lumOff val="25000"/>
                  </a:schemeClr>
                </a:solidFill>
              </a:rPr>
              <a:t> </a:t>
            </a:r>
            <a:r>
              <a:rPr lang="it-IT" sz="1600" dirty="0" err="1">
                <a:solidFill>
                  <a:schemeClr val="tx1">
                    <a:lumMod val="75000"/>
                    <a:lumOff val="25000"/>
                  </a:schemeClr>
                </a:solidFill>
              </a:rPr>
              <a:t>interested</a:t>
            </a:r>
            <a:r>
              <a:rPr lang="it-IT" sz="1600" dirty="0">
                <a:solidFill>
                  <a:schemeClr val="tx1">
                    <a:lumMod val="75000"/>
                    <a:lumOff val="25000"/>
                  </a:schemeClr>
                </a:solidFill>
              </a:rPr>
              <a:t> in </a:t>
            </a:r>
            <a:r>
              <a:rPr lang="it-IT" sz="1600" dirty="0" err="1">
                <a:solidFill>
                  <a:schemeClr val="tx1">
                    <a:lumMod val="75000"/>
                    <a:lumOff val="25000"/>
                  </a:schemeClr>
                </a:solidFill>
              </a:rPr>
              <a:t>these</a:t>
            </a:r>
            <a:r>
              <a:rPr lang="it-IT" sz="1600" dirty="0">
                <a:solidFill>
                  <a:schemeClr val="tx1">
                    <a:lumMod val="75000"/>
                    <a:lumOff val="25000"/>
                  </a:schemeClr>
                </a:solidFill>
              </a:rPr>
              <a:t> </a:t>
            </a:r>
            <a:r>
              <a:rPr lang="it-IT" sz="1600" dirty="0" err="1">
                <a:solidFill>
                  <a:schemeClr val="tx1">
                    <a:lumMod val="75000"/>
                    <a:lumOff val="25000"/>
                  </a:schemeClr>
                </a:solidFill>
              </a:rPr>
              <a:t>characteristics</a:t>
            </a:r>
            <a:r>
              <a:rPr lang="it-IT" sz="1600" dirty="0">
                <a:solidFill>
                  <a:schemeClr val="tx1">
                    <a:lumMod val="75000"/>
                    <a:lumOff val="25000"/>
                  </a:schemeClr>
                </a:solidFill>
              </a:rPr>
              <a:t>:</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it-IT" sz="1600" dirty="0">
                <a:solidFill>
                  <a:schemeClr val="tx1">
                    <a:lumMod val="75000"/>
                    <a:lumOff val="25000"/>
                  </a:schemeClr>
                </a:solidFill>
              </a:rPr>
              <a:t>1. </a:t>
            </a:r>
            <a:r>
              <a:rPr lang="en-GB" sz="1600" dirty="0">
                <a:solidFill>
                  <a:schemeClr val="tx1">
                    <a:lumMod val="75000"/>
                    <a:lumOff val="25000"/>
                  </a:schemeClr>
                </a:solidFill>
              </a:rPr>
              <a:t>standard pattern of the visual construction</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en-GB" sz="1600" dirty="0">
                <a:solidFill>
                  <a:schemeClr val="tx1">
                    <a:lumMod val="75000"/>
                    <a:lumOff val="25000"/>
                  </a:schemeClr>
                </a:solidFill>
              </a:rPr>
              <a:t>2. affective tie between the lost animals and their owners</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en-GB" sz="1600" dirty="0">
                <a:solidFill>
                  <a:schemeClr val="tx1">
                    <a:lumMod val="75000"/>
                    <a:lumOff val="25000"/>
                  </a:schemeClr>
                </a:solidFill>
              </a:rPr>
              <a:t>3. power expressivity of the </a:t>
            </a:r>
            <a:r>
              <a:rPr lang="en-GB" sz="1600" b="1" dirty="0">
                <a:solidFill>
                  <a:schemeClr val="tx1">
                    <a:lumMod val="75000"/>
                    <a:lumOff val="25000"/>
                  </a:schemeClr>
                </a:solidFill>
              </a:rPr>
              <a:t>words</a:t>
            </a:r>
            <a:r>
              <a:rPr lang="en-GB" sz="1600" dirty="0">
                <a:solidFill>
                  <a:schemeClr val="tx1">
                    <a:lumMod val="75000"/>
                    <a:lumOff val="25000"/>
                  </a:schemeClr>
                </a:solidFill>
              </a:rPr>
              <a:t> used to describe the </a:t>
            </a:r>
            <a:r>
              <a:rPr lang="en-GB" sz="1600" b="1" dirty="0">
                <a:solidFill>
                  <a:schemeClr val="tx1">
                    <a:lumMod val="75000"/>
                    <a:lumOff val="25000"/>
                  </a:schemeClr>
                </a:solidFill>
              </a:rPr>
              <a:t>physical or behavioural features </a:t>
            </a:r>
            <a:r>
              <a:rPr lang="en-GB" sz="1600" dirty="0">
                <a:solidFill>
                  <a:schemeClr val="tx1">
                    <a:lumMod val="75000"/>
                    <a:lumOff val="25000"/>
                  </a:schemeClr>
                </a:solidFill>
              </a:rPr>
              <a:t>of the pet</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en-GB" sz="1600" dirty="0">
                <a:solidFill>
                  <a:schemeClr val="tx1">
                    <a:lumMod val="75000"/>
                    <a:lumOff val="25000"/>
                  </a:schemeClr>
                </a:solidFill>
              </a:rPr>
              <a:t>4. </a:t>
            </a:r>
            <a:r>
              <a:rPr lang="en-GB" sz="1600" b="1" dirty="0">
                <a:solidFill>
                  <a:schemeClr val="tx1">
                    <a:lumMod val="75000"/>
                    <a:lumOff val="25000"/>
                  </a:schemeClr>
                </a:solidFill>
              </a:rPr>
              <a:t>personalization</a:t>
            </a:r>
            <a:r>
              <a:rPr lang="en-GB" sz="1600" dirty="0">
                <a:solidFill>
                  <a:schemeClr val="tx1">
                    <a:lumMod val="75000"/>
                    <a:lumOff val="25000"/>
                  </a:schemeClr>
                </a:solidFill>
              </a:rPr>
              <a:t> of the standard pattern/basic </a:t>
            </a:r>
            <a:r>
              <a:rPr lang="en-GB" sz="1600" dirty="0" err="1">
                <a:solidFill>
                  <a:schemeClr val="tx1">
                    <a:lumMod val="75000"/>
                    <a:lumOff val="25000"/>
                  </a:schemeClr>
                </a:solidFill>
              </a:rPr>
              <a:t>greyprint</a:t>
            </a:r>
            <a:r>
              <a:rPr lang="en-GB" sz="1600" dirty="0">
                <a:solidFill>
                  <a:schemeClr val="tx1">
                    <a:lumMod val="75000"/>
                    <a:lumOff val="25000"/>
                  </a:schemeClr>
                </a:solidFill>
              </a:rPr>
              <a:t> to give detaching details</a:t>
            </a:r>
          </a:p>
        </p:txBody>
      </p:sp>
      <p:sp>
        <p:nvSpPr>
          <p:cNvPr id="3" name="Rettangolo con angoli arrotondati 2">
            <a:extLst>
              <a:ext uri="{FF2B5EF4-FFF2-40B4-BE49-F238E27FC236}">
                <a16:creationId xmlns:a16="http://schemas.microsoft.com/office/drawing/2014/main" id="{1BEF2FD3-6E4D-4757-B057-BBDF95727C39}"/>
              </a:ext>
            </a:extLst>
          </p:cNvPr>
          <p:cNvSpPr/>
          <p:nvPr/>
        </p:nvSpPr>
        <p:spPr>
          <a:xfrm>
            <a:off x="1405054" y="4170556"/>
            <a:ext cx="6088566" cy="557558"/>
          </a:xfrm>
          <a:prstGeom prst="roundRect">
            <a:avLst/>
          </a:prstGeom>
          <a:solidFill>
            <a:schemeClr val="accent1">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ttangolo con angoli arrotondati 6">
            <a:extLst>
              <a:ext uri="{FF2B5EF4-FFF2-40B4-BE49-F238E27FC236}">
                <a16:creationId xmlns:a16="http://schemas.microsoft.com/office/drawing/2014/main" id="{E3906473-3E52-4EEB-98CE-77664F133F9F}"/>
              </a:ext>
            </a:extLst>
          </p:cNvPr>
          <p:cNvSpPr/>
          <p:nvPr/>
        </p:nvSpPr>
        <p:spPr>
          <a:xfrm>
            <a:off x="8847116" y="4786664"/>
            <a:ext cx="1723957" cy="557558"/>
          </a:xfrm>
          <a:prstGeom prst="roundRect">
            <a:avLst/>
          </a:prstGeom>
          <a:solidFill>
            <a:schemeClr val="accent1">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ttangolo con angoli arrotondati 7">
            <a:extLst>
              <a:ext uri="{FF2B5EF4-FFF2-40B4-BE49-F238E27FC236}">
                <a16:creationId xmlns:a16="http://schemas.microsoft.com/office/drawing/2014/main" id="{0B34981E-9EE2-4F7B-9D9A-211F3D48C47A}"/>
              </a:ext>
            </a:extLst>
          </p:cNvPr>
          <p:cNvSpPr/>
          <p:nvPr/>
        </p:nvSpPr>
        <p:spPr>
          <a:xfrm>
            <a:off x="1405054" y="4836361"/>
            <a:ext cx="6088566" cy="557558"/>
          </a:xfrm>
          <a:prstGeom prst="roundRect">
            <a:avLst/>
          </a:prstGeom>
          <a:solidFill>
            <a:schemeClr val="bg2">
              <a:lumMod val="75000"/>
              <a:alpha val="44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Connettore 2 5">
            <a:extLst>
              <a:ext uri="{FF2B5EF4-FFF2-40B4-BE49-F238E27FC236}">
                <a16:creationId xmlns:a16="http://schemas.microsoft.com/office/drawing/2014/main" id="{A44C66C9-468D-4699-AD1C-837152BCFB06}"/>
              </a:ext>
            </a:extLst>
          </p:cNvPr>
          <p:cNvCxnSpPr/>
          <p:nvPr/>
        </p:nvCxnSpPr>
        <p:spPr>
          <a:xfrm flipV="1">
            <a:off x="7493620" y="3942608"/>
            <a:ext cx="2517279" cy="1122835"/>
          </a:xfrm>
          <a:prstGeom prst="straightConnector1">
            <a:avLst/>
          </a:prstGeom>
          <a:ln w="2222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644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fontScale="90000"/>
          </a:bodyPr>
          <a:lstStyle/>
          <a:p>
            <a:r>
              <a:rPr lang="en-GB" dirty="0"/>
              <a:t>1. Preliminary brainstorming</a:t>
            </a:r>
            <a:br>
              <a:rPr lang="en-GB" dirty="0"/>
            </a:br>
            <a:r>
              <a:rPr lang="en-GB" dirty="0"/>
              <a:t>Corpus of lost-pets advertisements. Ex. 2</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pic>
        <p:nvPicPr>
          <p:cNvPr id="5" name="Immagine 4" descr="Immagine che contiene testo, nero, mammifero&#10;&#10;Descrizione generata automaticamente">
            <a:extLst>
              <a:ext uri="{FF2B5EF4-FFF2-40B4-BE49-F238E27FC236}">
                <a16:creationId xmlns:a16="http://schemas.microsoft.com/office/drawing/2014/main" id="{33339D11-8609-4080-A872-A42D1A768E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1902" y="1971675"/>
            <a:ext cx="3717407" cy="4956543"/>
          </a:xfrm>
          <a:prstGeom prst="rect">
            <a:avLst/>
          </a:prstGeom>
        </p:spPr>
      </p:pic>
      <p:sp>
        <p:nvSpPr>
          <p:cNvPr id="8" name="Rettangolo con angoli arrotondati 7">
            <a:extLst>
              <a:ext uri="{FF2B5EF4-FFF2-40B4-BE49-F238E27FC236}">
                <a16:creationId xmlns:a16="http://schemas.microsoft.com/office/drawing/2014/main" id="{1BBD656D-7F0C-41E9-A1EC-00E98E030E4B}"/>
              </a:ext>
            </a:extLst>
          </p:cNvPr>
          <p:cNvSpPr/>
          <p:nvPr/>
        </p:nvSpPr>
        <p:spPr>
          <a:xfrm>
            <a:off x="1251097" y="1986963"/>
            <a:ext cx="6462823" cy="3716969"/>
          </a:xfrm>
          <a:prstGeom prst="roundRect">
            <a:avLst/>
          </a:prstGeom>
          <a:ln w="76200">
            <a:solidFill>
              <a:schemeClr val="accent4"/>
            </a:solidFill>
          </a:ln>
        </p:spPr>
        <p:txBody>
          <a:bodyPr vert="horz" lIns="0" tIns="45720" rIns="0" bIns="45720" rtlCol="0">
            <a:normAutofit fontScale="92500" lnSpcReduction="10000"/>
          </a:bodyPr>
          <a:lstStyle/>
          <a:p>
            <a:pPr>
              <a:lnSpc>
                <a:spcPct val="120000"/>
              </a:lnSpc>
              <a:spcBef>
                <a:spcPts val="1200"/>
              </a:spcBef>
              <a:spcAft>
                <a:spcPts val="200"/>
              </a:spcAft>
              <a:buClr>
                <a:schemeClr val="accent1"/>
              </a:buClr>
              <a:buSzPct val="100000"/>
            </a:pPr>
            <a:r>
              <a:rPr lang="it-IT" sz="1600" dirty="0" err="1">
                <a:solidFill>
                  <a:schemeClr val="tx1">
                    <a:lumMod val="75000"/>
                    <a:lumOff val="25000"/>
                  </a:schemeClr>
                </a:solidFill>
              </a:rPr>
              <a:t>Our</a:t>
            </a:r>
            <a:r>
              <a:rPr lang="it-IT" sz="1600" dirty="0">
                <a:solidFill>
                  <a:schemeClr val="tx1">
                    <a:lumMod val="75000"/>
                    <a:lumOff val="25000"/>
                  </a:schemeClr>
                </a:solidFill>
              </a:rPr>
              <a:t> </a:t>
            </a:r>
            <a:r>
              <a:rPr lang="it-IT" sz="1600" dirty="0" err="1">
                <a:solidFill>
                  <a:schemeClr val="tx1">
                    <a:lumMod val="75000"/>
                    <a:lumOff val="25000"/>
                  </a:schemeClr>
                </a:solidFill>
              </a:rPr>
              <a:t>starting</a:t>
            </a:r>
            <a:r>
              <a:rPr lang="it-IT" sz="1600" dirty="0">
                <a:solidFill>
                  <a:schemeClr val="tx1">
                    <a:lumMod val="75000"/>
                    <a:lumOff val="25000"/>
                  </a:schemeClr>
                </a:solidFill>
              </a:rPr>
              <a:t> point </a:t>
            </a:r>
            <a:r>
              <a:rPr lang="it-IT" sz="1600" dirty="0" err="1">
                <a:solidFill>
                  <a:schemeClr val="tx1">
                    <a:lumMod val="75000"/>
                    <a:lumOff val="25000"/>
                  </a:schemeClr>
                </a:solidFill>
              </a:rPr>
              <a:t>has</a:t>
            </a:r>
            <a:r>
              <a:rPr lang="it-IT" sz="1600" dirty="0">
                <a:solidFill>
                  <a:schemeClr val="tx1">
                    <a:lumMod val="75000"/>
                    <a:lumOff val="25000"/>
                  </a:schemeClr>
                </a:solidFill>
              </a:rPr>
              <a:t> </a:t>
            </a:r>
            <a:r>
              <a:rPr lang="it-IT" sz="1600" dirty="0" err="1">
                <a:solidFill>
                  <a:schemeClr val="tx1">
                    <a:lumMod val="75000"/>
                    <a:lumOff val="25000"/>
                  </a:schemeClr>
                </a:solidFill>
              </a:rPr>
              <a:t>been</a:t>
            </a:r>
            <a:r>
              <a:rPr lang="it-IT" sz="1600" dirty="0">
                <a:solidFill>
                  <a:schemeClr val="tx1">
                    <a:lumMod val="75000"/>
                    <a:lumOff val="25000"/>
                  </a:schemeClr>
                </a:solidFill>
              </a:rPr>
              <a:t> a corpus of </a:t>
            </a:r>
            <a:r>
              <a:rPr lang="it-IT" sz="1600" dirty="0" err="1">
                <a:solidFill>
                  <a:schemeClr val="tx1">
                    <a:lumMod val="75000"/>
                    <a:lumOff val="25000"/>
                  </a:schemeClr>
                </a:solidFill>
              </a:rPr>
              <a:t>photographs</a:t>
            </a:r>
            <a:r>
              <a:rPr lang="it-IT" sz="1600" dirty="0">
                <a:solidFill>
                  <a:schemeClr val="tx1">
                    <a:lumMod val="75000"/>
                    <a:lumOff val="25000"/>
                  </a:schemeClr>
                </a:solidFill>
              </a:rPr>
              <a:t> </a:t>
            </a:r>
            <a:r>
              <a:rPr lang="it-IT" sz="1600" dirty="0" err="1">
                <a:solidFill>
                  <a:schemeClr val="tx1">
                    <a:lumMod val="75000"/>
                    <a:lumOff val="25000"/>
                  </a:schemeClr>
                </a:solidFill>
              </a:rPr>
              <a:t>taken</a:t>
            </a:r>
            <a:r>
              <a:rPr lang="it-IT" sz="1600" dirty="0">
                <a:solidFill>
                  <a:schemeClr val="tx1">
                    <a:lumMod val="75000"/>
                    <a:lumOff val="25000"/>
                  </a:schemeClr>
                </a:solidFill>
              </a:rPr>
              <a:t> </a:t>
            </a:r>
            <a:r>
              <a:rPr lang="it-IT" sz="1600" dirty="0" err="1">
                <a:solidFill>
                  <a:schemeClr val="tx1">
                    <a:lumMod val="75000"/>
                    <a:lumOff val="25000"/>
                  </a:schemeClr>
                </a:solidFill>
              </a:rPr>
              <a:t>during</a:t>
            </a:r>
            <a:r>
              <a:rPr lang="it-IT" sz="1600" dirty="0">
                <a:solidFill>
                  <a:schemeClr val="tx1">
                    <a:lumMod val="75000"/>
                    <a:lumOff val="25000"/>
                  </a:schemeClr>
                </a:solidFill>
              </a:rPr>
              <a:t> the </a:t>
            </a:r>
            <a:r>
              <a:rPr lang="it-IT" sz="1600" dirty="0" err="1">
                <a:solidFill>
                  <a:schemeClr val="tx1">
                    <a:lumMod val="75000"/>
                    <a:lumOff val="25000"/>
                  </a:schemeClr>
                </a:solidFill>
              </a:rPr>
              <a:t>years</a:t>
            </a:r>
            <a:r>
              <a:rPr lang="it-IT" sz="1600" dirty="0">
                <a:solidFill>
                  <a:schemeClr val="tx1">
                    <a:lumMod val="75000"/>
                    <a:lumOff val="25000"/>
                  </a:schemeClr>
                </a:solidFill>
              </a:rPr>
              <a:t> in </a:t>
            </a:r>
            <a:r>
              <a:rPr lang="it-IT" sz="1600" dirty="0" err="1">
                <a:solidFill>
                  <a:schemeClr val="tx1">
                    <a:lumMod val="75000"/>
                    <a:lumOff val="25000"/>
                  </a:schemeClr>
                </a:solidFill>
              </a:rPr>
              <a:t>different</a:t>
            </a:r>
            <a:r>
              <a:rPr lang="it-IT" sz="1600" dirty="0">
                <a:solidFill>
                  <a:schemeClr val="tx1">
                    <a:lumMod val="75000"/>
                    <a:lumOff val="25000"/>
                  </a:schemeClr>
                </a:solidFill>
              </a:rPr>
              <a:t> places.</a:t>
            </a:r>
          </a:p>
          <a:p>
            <a:pPr>
              <a:lnSpc>
                <a:spcPct val="120000"/>
              </a:lnSpc>
              <a:spcBef>
                <a:spcPts val="1200"/>
              </a:spcBef>
              <a:spcAft>
                <a:spcPts val="200"/>
              </a:spcAft>
              <a:buClr>
                <a:schemeClr val="accent1"/>
              </a:buClr>
              <a:buSzPct val="100000"/>
            </a:pPr>
            <a:r>
              <a:rPr lang="it-IT" sz="1600" dirty="0" err="1">
                <a:solidFill>
                  <a:schemeClr val="tx1">
                    <a:lumMod val="75000"/>
                    <a:lumOff val="25000"/>
                  </a:schemeClr>
                </a:solidFill>
              </a:rPr>
              <a:t>We</a:t>
            </a:r>
            <a:r>
              <a:rPr lang="it-IT" sz="1600" dirty="0">
                <a:solidFill>
                  <a:schemeClr val="tx1">
                    <a:lumMod val="75000"/>
                    <a:lumOff val="25000"/>
                  </a:schemeClr>
                </a:solidFill>
              </a:rPr>
              <a:t> </a:t>
            </a:r>
            <a:r>
              <a:rPr lang="it-IT" sz="1600" dirty="0" err="1">
                <a:solidFill>
                  <a:schemeClr val="tx1">
                    <a:lumMod val="75000"/>
                    <a:lumOff val="25000"/>
                  </a:schemeClr>
                </a:solidFill>
              </a:rPr>
              <a:t>were</a:t>
            </a:r>
            <a:r>
              <a:rPr lang="it-IT" sz="1600" dirty="0">
                <a:solidFill>
                  <a:schemeClr val="tx1">
                    <a:lumMod val="75000"/>
                    <a:lumOff val="25000"/>
                  </a:schemeClr>
                </a:solidFill>
              </a:rPr>
              <a:t> </a:t>
            </a:r>
            <a:r>
              <a:rPr lang="it-IT" sz="1600" dirty="0" err="1">
                <a:solidFill>
                  <a:schemeClr val="tx1">
                    <a:lumMod val="75000"/>
                    <a:lumOff val="25000"/>
                  </a:schemeClr>
                </a:solidFill>
              </a:rPr>
              <a:t>interested</a:t>
            </a:r>
            <a:r>
              <a:rPr lang="it-IT" sz="1600" dirty="0">
                <a:solidFill>
                  <a:schemeClr val="tx1">
                    <a:lumMod val="75000"/>
                    <a:lumOff val="25000"/>
                  </a:schemeClr>
                </a:solidFill>
              </a:rPr>
              <a:t> in </a:t>
            </a:r>
            <a:r>
              <a:rPr lang="it-IT" sz="1600" dirty="0" err="1">
                <a:solidFill>
                  <a:schemeClr val="tx1">
                    <a:lumMod val="75000"/>
                    <a:lumOff val="25000"/>
                  </a:schemeClr>
                </a:solidFill>
              </a:rPr>
              <a:t>these</a:t>
            </a:r>
            <a:r>
              <a:rPr lang="it-IT" sz="1600" dirty="0">
                <a:solidFill>
                  <a:schemeClr val="tx1">
                    <a:lumMod val="75000"/>
                    <a:lumOff val="25000"/>
                  </a:schemeClr>
                </a:solidFill>
              </a:rPr>
              <a:t> </a:t>
            </a:r>
            <a:r>
              <a:rPr lang="it-IT" sz="1600" dirty="0" err="1">
                <a:solidFill>
                  <a:schemeClr val="tx1">
                    <a:lumMod val="75000"/>
                    <a:lumOff val="25000"/>
                  </a:schemeClr>
                </a:solidFill>
              </a:rPr>
              <a:t>characteristics</a:t>
            </a:r>
            <a:r>
              <a:rPr lang="it-IT" sz="1600" dirty="0">
                <a:solidFill>
                  <a:schemeClr val="tx1">
                    <a:lumMod val="75000"/>
                    <a:lumOff val="25000"/>
                  </a:schemeClr>
                </a:solidFill>
              </a:rPr>
              <a:t>:</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it-IT" sz="1600" dirty="0">
                <a:solidFill>
                  <a:schemeClr val="tx1">
                    <a:lumMod val="75000"/>
                    <a:lumOff val="25000"/>
                  </a:schemeClr>
                </a:solidFill>
              </a:rPr>
              <a:t>1. </a:t>
            </a:r>
            <a:r>
              <a:rPr lang="en-GB" sz="1600" dirty="0">
                <a:solidFill>
                  <a:schemeClr val="tx1">
                    <a:lumMod val="75000"/>
                    <a:lumOff val="25000"/>
                  </a:schemeClr>
                </a:solidFill>
              </a:rPr>
              <a:t>standard pattern of the visual construction</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en-GB" sz="1600" dirty="0">
                <a:solidFill>
                  <a:schemeClr val="tx1">
                    <a:lumMod val="75000"/>
                    <a:lumOff val="25000"/>
                  </a:schemeClr>
                </a:solidFill>
              </a:rPr>
              <a:t>2. affective tie between the lost animals and their owners</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en-GB" sz="1600" dirty="0">
                <a:solidFill>
                  <a:schemeClr val="tx1">
                    <a:lumMod val="75000"/>
                    <a:lumOff val="25000"/>
                  </a:schemeClr>
                </a:solidFill>
              </a:rPr>
              <a:t>3. power expressivity of the </a:t>
            </a:r>
            <a:r>
              <a:rPr lang="en-GB" sz="1600" b="1" dirty="0">
                <a:solidFill>
                  <a:schemeClr val="tx1">
                    <a:lumMod val="75000"/>
                    <a:lumOff val="25000"/>
                  </a:schemeClr>
                </a:solidFill>
              </a:rPr>
              <a:t>words</a:t>
            </a:r>
            <a:r>
              <a:rPr lang="en-GB" sz="1600" dirty="0">
                <a:solidFill>
                  <a:schemeClr val="tx1">
                    <a:lumMod val="75000"/>
                    <a:lumOff val="25000"/>
                  </a:schemeClr>
                </a:solidFill>
              </a:rPr>
              <a:t> used to describe the </a:t>
            </a:r>
            <a:r>
              <a:rPr lang="en-GB" sz="1600" b="1" dirty="0">
                <a:solidFill>
                  <a:schemeClr val="tx1">
                    <a:lumMod val="75000"/>
                    <a:lumOff val="25000"/>
                  </a:schemeClr>
                </a:solidFill>
              </a:rPr>
              <a:t>physical or behavioural features </a:t>
            </a:r>
            <a:r>
              <a:rPr lang="en-GB" sz="1600" dirty="0">
                <a:solidFill>
                  <a:schemeClr val="tx1">
                    <a:lumMod val="75000"/>
                    <a:lumOff val="25000"/>
                  </a:schemeClr>
                </a:solidFill>
              </a:rPr>
              <a:t>of the pet</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en-GB" sz="1600" dirty="0">
                <a:solidFill>
                  <a:schemeClr val="tx1">
                    <a:lumMod val="75000"/>
                    <a:lumOff val="25000"/>
                  </a:schemeClr>
                </a:solidFill>
              </a:rPr>
              <a:t>4. </a:t>
            </a:r>
            <a:r>
              <a:rPr lang="en-GB" sz="1600" b="1" dirty="0">
                <a:solidFill>
                  <a:schemeClr val="tx1">
                    <a:lumMod val="75000"/>
                    <a:lumOff val="25000"/>
                  </a:schemeClr>
                </a:solidFill>
              </a:rPr>
              <a:t>personalization</a:t>
            </a:r>
            <a:r>
              <a:rPr lang="en-GB" sz="1600" dirty="0">
                <a:solidFill>
                  <a:schemeClr val="tx1">
                    <a:lumMod val="75000"/>
                    <a:lumOff val="25000"/>
                  </a:schemeClr>
                </a:solidFill>
              </a:rPr>
              <a:t> of the standard pattern/basic </a:t>
            </a:r>
            <a:r>
              <a:rPr lang="en-GB" sz="1600" dirty="0" err="1">
                <a:solidFill>
                  <a:schemeClr val="tx1">
                    <a:lumMod val="75000"/>
                    <a:lumOff val="25000"/>
                  </a:schemeClr>
                </a:solidFill>
              </a:rPr>
              <a:t>greyprint</a:t>
            </a:r>
            <a:r>
              <a:rPr lang="en-GB" sz="1600" dirty="0">
                <a:solidFill>
                  <a:schemeClr val="tx1">
                    <a:lumMod val="75000"/>
                    <a:lumOff val="25000"/>
                  </a:schemeClr>
                </a:solidFill>
              </a:rPr>
              <a:t> to give detaching details</a:t>
            </a:r>
          </a:p>
        </p:txBody>
      </p:sp>
    </p:spTree>
    <p:extLst>
      <p:ext uri="{BB962C8B-B14F-4D97-AF65-F5344CB8AC3E}">
        <p14:creationId xmlns:p14="http://schemas.microsoft.com/office/powerpoint/2010/main" val="3415374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fontScale="90000"/>
          </a:bodyPr>
          <a:lstStyle/>
          <a:p>
            <a:r>
              <a:rPr lang="en-GB" dirty="0"/>
              <a:t>1. Preliminary brainstorming</a:t>
            </a:r>
            <a:br>
              <a:rPr lang="en-GB" dirty="0"/>
            </a:br>
            <a:r>
              <a:rPr lang="en-GB" dirty="0"/>
              <a:t>Corpus of lost-pets advertisements. Ex. 3</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pic>
        <p:nvPicPr>
          <p:cNvPr id="4" name="Immagine 3" descr="Immagine che contiene testo, bigliettodavisita&#10;&#10;Descrizione generata automaticamente">
            <a:extLst>
              <a:ext uri="{FF2B5EF4-FFF2-40B4-BE49-F238E27FC236}">
                <a16:creationId xmlns:a16="http://schemas.microsoft.com/office/drawing/2014/main" id="{A92A683C-C1E8-41AE-B549-E57C37DC08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1475" y="1971675"/>
            <a:ext cx="3719732" cy="4956543"/>
          </a:xfrm>
          <a:prstGeom prst="rect">
            <a:avLst/>
          </a:prstGeom>
        </p:spPr>
      </p:pic>
      <p:sp>
        <p:nvSpPr>
          <p:cNvPr id="8" name="Rettangolo con angoli arrotondati 7">
            <a:extLst>
              <a:ext uri="{FF2B5EF4-FFF2-40B4-BE49-F238E27FC236}">
                <a16:creationId xmlns:a16="http://schemas.microsoft.com/office/drawing/2014/main" id="{2C3ED476-437D-449D-B21C-944DCC41D523}"/>
              </a:ext>
            </a:extLst>
          </p:cNvPr>
          <p:cNvSpPr/>
          <p:nvPr/>
        </p:nvSpPr>
        <p:spPr>
          <a:xfrm>
            <a:off x="1251097" y="1986963"/>
            <a:ext cx="6462823" cy="3716969"/>
          </a:xfrm>
          <a:prstGeom prst="roundRect">
            <a:avLst/>
          </a:prstGeom>
          <a:ln w="76200">
            <a:solidFill>
              <a:schemeClr val="accent4"/>
            </a:solidFill>
          </a:ln>
        </p:spPr>
        <p:txBody>
          <a:bodyPr vert="horz" lIns="0" tIns="45720" rIns="0" bIns="45720" rtlCol="0">
            <a:normAutofit fontScale="92500" lnSpcReduction="10000"/>
          </a:bodyPr>
          <a:lstStyle/>
          <a:p>
            <a:pPr>
              <a:lnSpc>
                <a:spcPct val="120000"/>
              </a:lnSpc>
              <a:spcBef>
                <a:spcPts val="1200"/>
              </a:spcBef>
              <a:spcAft>
                <a:spcPts val="200"/>
              </a:spcAft>
              <a:buClr>
                <a:schemeClr val="accent1"/>
              </a:buClr>
              <a:buSzPct val="100000"/>
            </a:pPr>
            <a:r>
              <a:rPr lang="it-IT" sz="1600" dirty="0" err="1">
                <a:solidFill>
                  <a:schemeClr val="tx1">
                    <a:lumMod val="75000"/>
                    <a:lumOff val="25000"/>
                  </a:schemeClr>
                </a:solidFill>
              </a:rPr>
              <a:t>Our</a:t>
            </a:r>
            <a:r>
              <a:rPr lang="it-IT" sz="1600" dirty="0">
                <a:solidFill>
                  <a:schemeClr val="tx1">
                    <a:lumMod val="75000"/>
                    <a:lumOff val="25000"/>
                  </a:schemeClr>
                </a:solidFill>
              </a:rPr>
              <a:t> </a:t>
            </a:r>
            <a:r>
              <a:rPr lang="it-IT" sz="1600" dirty="0" err="1">
                <a:solidFill>
                  <a:schemeClr val="tx1">
                    <a:lumMod val="75000"/>
                    <a:lumOff val="25000"/>
                  </a:schemeClr>
                </a:solidFill>
              </a:rPr>
              <a:t>starting</a:t>
            </a:r>
            <a:r>
              <a:rPr lang="it-IT" sz="1600" dirty="0">
                <a:solidFill>
                  <a:schemeClr val="tx1">
                    <a:lumMod val="75000"/>
                    <a:lumOff val="25000"/>
                  </a:schemeClr>
                </a:solidFill>
              </a:rPr>
              <a:t> point </a:t>
            </a:r>
            <a:r>
              <a:rPr lang="it-IT" sz="1600" dirty="0" err="1">
                <a:solidFill>
                  <a:schemeClr val="tx1">
                    <a:lumMod val="75000"/>
                    <a:lumOff val="25000"/>
                  </a:schemeClr>
                </a:solidFill>
              </a:rPr>
              <a:t>has</a:t>
            </a:r>
            <a:r>
              <a:rPr lang="it-IT" sz="1600" dirty="0">
                <a:solidFill>
                  <a:schemeClr val="tx1">
                    <a:lumMod val="75000"/>
                    <a:lumOff val="25000"/>
                  </a:schemeClr>
                </a:solidFill>
              </a:rPr>
              <a:t> </a:t>
            </a:r>
            <a:r>
              <a:rPr lang="it-IT" sz="1600" dirty="0" err="1">
                <a:solidFill>
                  <a:schemeClr val="tx1">
                    <a:lumMod val="75000"/>
                    <a:lumOff val="25000"/>
                  </a:schemeClr>
                </a:solidFill>
              </a:rPr>
              <a:t>been</a:t>
            </a:r>
            <a:r>
              <a:rPr lang="it-IT" sz="1600" dirty="0">
                <a:solidFill>
                  <a:schemeClr val="tx1">
                    <a:lumMod val="75000"/>
                    <a:lumOff val="25000"/>
                  </a:schemeClr>
                </a:solidFill>
              </a:rPr>
              <a:t> a corpus of </a:t>
            </a:r>
            <a:r>
              <a:rPr lang="it-IT" sz="1600" dirty="0" err="1">
                <a:solidFill>
                  <a:schemeClr val="tx1">
                    <a:lumMod val="75000"/>
                    <a:lumOff val="25000"/>
                  </a:schemeClr>
                </a:solidFill>
              </a:rPr>
              <a:t>photographs</a:t>
            </a:r>
            <a:r>
              <a:rPr lang="it-IT" sz="1600" dirty="0">
                <a:solidFill>
                  <a:schemeClr val="tx1">
                    <a:lumMod val="75000"/>
                    <a:lumOff val="25000"/>
                  </a:schemeClr>
                </a:solidFill>
              </a:rPr>
              <a:t> </a:t>
            </a:r>
            <a:r>
              <a:rPr lang="it-IT" sz="1600" dirty="0" err="1">
                <a:solidFill>
                  <a:schemeClr val="tx1">
                    <a:lumMod val="75000"/>
                    <a:lumOff val="25000"/>
                  </a:schemeClr>
                </a:solidFill>
              </a:rPr>
              <a:t>taken</a:t>
            </a:r>
            <a:r>
              <a:rPr lang="it-IT" sz="1600" dirty="0">
                <a:solidFill>
                  <a:schemeClr val="tx1">
                    <a:lumMod val="75000"/>
                    <a:lumOff val="25000"/>
                  </a:schemeClr>
                </a:solidFill>
              </a:rPr>
              <a:t> </a:t>
            </a:r>
            <a:r>
              <a:rPr lang="it-IT" sz="1600" dirty="0" err="1">
                <a:solidFill>
                  <a:schemeClr val="tx1">
                    <a:lumMod val="75000"/>
                    <a:lumOff val="25000"/>
                  </a:schemeClr>
                </a:solidFill>
              </a:rPr>
              <a:t>during</a:t>
            </a:r>
            <a:r>
              <a:rPr lang="it-IT" sz="1600" dirty="0">
                <a:solidFill>
                  <a:schemeClr val="tx1">
                    <a:lumMod val="75000"/>
                    <a:lumOff val="25000"/>
                  </a:schemeClr>
                </a:solidFill>
              </a:rPr>
              <a:t> the </a:t>
            </a:r>
            <a:r>
              <a:rPr lang="it-IT" sz="1600" dirty="0" err="1">
                <a:solidFill>
                  <a:schemeClr val="tx1">
                    <a:lumMod val="75000"/>
                    <a:lumOff val="25000"/>
                  </a:schemeClr>
                </a:solidFill>
              </a:rPr>
              <a:t>years</a:t>
            </a:r>
            <a:r>
              <a:rPr lang="it-IT" sz="1600" dirty="0">
                <a:solidFill>
                  <a:schemeClr val="tx1">
                    <a:lumMod val="75000"/>
                    <a:lumOff val="25000"/>
                  </a:schemeClr>
                </a:solidFill>
              </a:rPr>
              <a:t> in </a:t>
            </a:r>
            <a:r>
              <a:rPr lang="it-IT" sz="1600" dirty="0" err="1">
                <a:solidFill>
                  <a:schemeClr val="tx1">
                    <a:lumMod val="75000"/>
                    <a:lumOff val="25000"/>
                  </a:schemeClr>
                </a:solidFill>
              </a:rPr>
              <a:t>different</a:t>
            </a:r>
            <a:r>
              <a:rPr lang="it-IT" sz="1600" dirty="0">
                <a:solidFill>
                  <a:schemeClr val="tx1">
                    <a:lumMod val="75000"/>
                    <a:lumOff val="25000"/>
                  </a:schemeClr>
                </a:solidFill>
              </a:rPr>
              <a:t> places.</a:t>
            </a:r>
          </a:p>
          <a:p>
            <a:pPr>
              <a:lnSpc>
                <a:spcPct val="120000"/>
              </a:lnSpc>
              <a:spcBef>
                <a:spcPts val="1200"/>
              </a:spcBef>
              <a:spcAft>
                <a:spcPts val="200"/>
              </a:spcAft>
              <a:buClr>
                <a:schemeClr val="accent1"/>
              </a:buClr>
              <a:buSzPct val="100000"/>
            </a:pPr>
            <a:r>
              <a:rPr lang="it-IT" sz="1600" dirty="0" err="1">
                <a:solidFill>
                  <a:schemeClr val="tx1">
                    <a:lumMod val="75000"/>
                    <a:lumOff val="25000"/>
                  </a:schemeClr>
                </a:solidFill>
              </a:rPr>
              <a:t>We</a:t>
            </a:r>
            <a:r>
              <a:rPr lang="it-IT" sz="1600" dirty="0">
                <a:solidFill>
                  <a:schemeClr val="tx1">
                    <a:lumMod val="75000"/>
                    <a:lumOff val="25000"/>
                  </a:schemeClr>
                </a:solidFill>
              </a:rPr>
              <a:t> </a:t>
            </a:r>
            <a:r>
              <a:rPr lang="it-IT" sz="1600" dirty="0" err="1">
                <a:solidFill>
                  <a:schemeClr val="tx1">
                    <a:lumMod val="75000"/>
                    <a:lumOff val="25000"/>
                  </a:schemeClr>
                </a:solidFill>
              </a:rPr>
              <a:t>were</a:t>
            </a:r>
            <a:r>
              <a:rPr lang="it-IT" sz="1600" dirty="0">
                <a:solidFill>
                  <a:schemeClr val="tx1">
                    <a:lumMod val="75000"/>
                    <a:lumOff val="25000"/>
                  </a:schemeClr>
                </a:solidFill>
              </a:rPr>
              <a:t> </a:t>
            </a:r>
            <a:r>
              <a:rPr lang="it-IT" sz="1600" dirty="0" err="1">
                <a:solidFill>
                  <a:schemeClr val="tx1">
                    <a:lumMod val="75000"/>
                    <a:lumOff val="25000"/>
                  </a:schemeClr>
                </a:solidFill>
              </a:rPr>
              <a:t>interested</a:t>
            </a:r>
            <a:r>
              <a:rPr lang="it-IT" sz="1600" dirty="0">
                <a:solidFill>
                  <a:schemeClr val="tx1">
                    <a:lumMod val="75000"/>
                    <a:lumOff val="25000"/>
                  </a:schemeClr>
                </a:solidFill>
              </a:rPr>
              <a:t> in </a:t>
            </a:r>
            <a:r>
              <a:rPr lang="it-IT" sz="1600" dirty="0" err="1">
                <a:solidFill>
                  <a:schemeClr val="tx1">
                    <a:lumMod val="75000"/>
                    <a:lumOff val="25000"/>
                  </a:schemeClr>
                </a:solidFill>
              </a:rPr>
              <a:t>these</a:t>
            </a:r>
            <a:r>
              <a:rPr lang="it-IT" sz="1600" dirty="0">
                <a:solidFill>
                  <a:schemeClr val="tx1">
                    <a:lumMod val="75000"/>
                    <a:lumOff val="25000"/>
                  </a:schemeClr>
                </a:solidFill>
              </a:rPr>
              <a:t> </a:t>
            </a:r>
            <a:r>
              <a:rPr lang="it-IT" sz="1600" dirty="0" err="1">
                <a:solidFill>
                  <a:schemeClr val="tx1">
                    <a:lumMod val="75000"/>
                    <a:lumOff val="25000"/>
                  </a:schemeClr>
                </a:solidFill>
              </a:rPr>
              <a:t>characteristics</a:t>
            </a:r>
            <a:r>
              <a:rPr lang="it-IT" sz="1600" dirty="0">
                <a:solidFill>
                  <a:schemeClr val="tx1">
                    <a:lumMod val="75000"/>
                    <a:lumOff val="25000"/>
                  </a:schemeClr>
                </a:solidFill>
              </a:rPr>
              <a:t>:</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it-IT" sz="1600" dirty="0">
                <a:solidFill>
                  <a:schemeClr val="tx1">
                    <a:lumMod val="75000"/>
                    <a:lumOff val="25000"/>
                  </a:schemeClr>
                </a:solidFill>
              </a:rPr>
              <a:t>1. </a:t>
            </a:r>
            <a:r>
              <a:rPr lang="en-GB" sz="1600" dirty="0">
                <a:solidFill>
                  <a:schemeClr val="tx1">
                    <a:lumMod val="75000"/>
                    <a:lumOff val="25000"/>
                  </a:schemeClr>
                </a:solidFill>
              </a:rPr>
              <a:t>standard pattern of the visual construction</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en-GB" sz="1600" dirty="0">
                <a:solidFill>
                  <a:schemeClr val="tx1">
                    <a:lumMod val="75000"/>
                    <a:lumOff val="25000"/>
                  </a:schemeClr>
                </a:solidFill>
              </a:rPr>
              <a:t>2. affective tie between the lost animals and their owners</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en-GB" sz="1600" dirty="0">
                <a:solidFill>
                  <a:schemeClr val="tx1">
                    <a:lumMod val="75000"/>
                    <a:lumOff val="25000"/>
                  </a:schemeClr>
                </a:solidFill>
              </a:rPr>
              <a:t>3. power expressivity of the </a:t>
            </a:r>
            <a:r>
              <a:rPr lang="en-GB" sz="1600" b="1" dirty="0">
                <a:solidFill>
                  <a:schemeClr val="tx1">
                    <a:lumMod val="75000"/>
                    <a:lumOff val="25000"/>
                  </a:schemeClr>
                </a:solidFill>
              </a:rPr>
              <a:t>words</a:t>
            </a:r>
            <a:r>
              <a:rPr lang="en-GB" sz="1600" dirty="0">
                <a:solidFill>
                  <a:schemeClr val="tx1">
                    <a:lumMod val="75000"/>
                    <a:lumOff val="25000"/>
                  </a:schemeClr>
                </a:solidFill>
              </a:rPr>
              <a:t> used to describe the </a:t>
            </a:r>
            <a:r>
              <a:rPr lang="en-GB" sz="1600" b="1" dirty="0">
                <a:solidFill>
                  <a:schemeClr val="tx1">
                    <a:lumMod val="75000"/>
                    <a:lumOff val="25000"/>
                  </a:schemeClr>
                </a:solidFill>
              </a:rPr>
              <a:t>physical or behavioural features </a:t>
            </a:r>
            <a:r>
              <a:rPr lang="en-GB" sz="1600" dirty="0">
                <a:solidFill>
                  <a:schemeClr val="tx1">
                    <a:lumMod val="75000"/>
                    <a:lumOff val="25000"/>
                  </a:schemeClr>
                </a:solidFill>
              </a:rPr>
              <a:t>of the pet</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en-GB" sz="1600" dirty="0">
                <a:solidFill>
                  <a:schemeClr val="tx1">
                    <a:lumMod val="75000"/>
                    <a:lumOff val="25000"/>
                  </a:schemeClr>
                </a:solidFill>
              </a:rPr>
              <a:t>4. </a:t>
            </a:r>
            <a:r>
              <a:rPr lang="en-GB" sz="1600" b="1" dirty="0">
                <a:solidFill>
                  <a:schemeClr val="tx1">
                    <a:lumMod val="75000"/>
                    <a:lumOff val="25000"/>
                  </a:schemeClr>
                </a:solidFill>
              </a:rPr>
              <a:t>personalization</a:t>
            </a:r>
            <a:r>
              <a:rPr lang="en-GB" sz="1600" dirty="0">
                <a:solidFill>
                  <a:schemeClr val="tx1">
                    <a:lumMod val="75000"/>
                    <a:lumOff val="25000"/>
                  </a:schemeClr>
                </a:solidFill>
              </a:rPr>
              <a:t> of the standard pattern/basic </a:t>
            </a:r>
            <a:r>
              <a:rPr lang="en-GB" sz="1600" dirty="0" err="1">
                <a:solidFill>
                  <a:schemeClr val="tx1">
                    <a:lumMod val="75000"/>
                    <a:lumOff val="25000"/>
                  </a:schemeClr>
                </a:solidFill>
              </a:rPr>
              <a:t>greyprint</a:t>
            </a:r>
            <a:r>
              <a:rPr lang="en-GB" sz="1600" dirty="0">
                <a:solidFill>
                  <a:schemeClr val="tx1">
                    <a:lumMod val="75000"/>
                    <a:lumOff val="25000"/>
                  </a:schemeClr>
                </a:solidFill>
              </a:rPr>
              <a:t> to give detaching details</a:t>
            </a:r>
          </a:p>
        </p:txBody>
      </p:sp>
    </p:spTree>
    <p:extLst>
      <p:ext uri="{BB962C8B-B14F-4D97-AF65-F5344CB8AC3E}">
        <p14:creationId xmlns:p14="http://schemas.microsoft.com/office/powerpoint/2010/main" val="538236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1EA0F1-6FAD-8F60-8AEB-E3FFBD8DA317}"/>
              </a:ext>
            </a:extLst>
          </p:cNvPr>
          <p:cNvSpPr>
            <a:spLocks noGrp="1"/>
          </p:cNvSpPr>
          <p:nvPr>
            <p:ph type="title"/>
          </p:nvPr>
        </p:nvSpPr>
        <p:spPr/>
        <p:txBody>
          <a:bodyPr/>
          <a:lstStyle/>
          <a:p>
            <a:r>
              <a:rPr lang="it-IT" dirty="0"/>
              <a:t>Team </a:t>
            </a:r>
            <a:r>
              <a:rPr lang="it-IT" dirty="0" err="1"/>
              <a:t>roles</a:t>
            </a:r>
            <a:endParaRPr lang="en-GB" dirty="0"/>
          </a:p>
        </p:txBody>
      </p:sp>
      <p:sp>
        <p:nvSpPr>
          <p:cNvPr id="3" name="Segnaposto contenuto 2">
            <a:extLst>
              <a:ext uri="{FF2B5EF4-FFF2-40B4-BE49-F238E27FC236}">
                <a16:creationId xmlns:a16="http://schemas.microsoft.com/office/drawing/2014/main" id="{3A1ADF7F-DB83-E2E2-06B1-6449BDA93C6B}"/>
              </a:ext>
            </a:extLst>
          </p:cNvPr>
          <p:cNvSpPr>
            <a:spLocks noGrp="1"/>
          </p:cNvSpPr>
          <p:nvPr>
            <p:ph idx="1"/>
          </p:nvPr>
        </p:nvSpPr>
        <p:spPr>
          <a:xfrm>
            <a:off x="7199312" y="9581262"/>
            <a:ext cx="810273" cy="1129409"/>
          </a:xfrm>
        </p:spPr>
        <p:txBody>
          <a:bodyPr/>
          <a:lstStyle/>
          <a:p>
            <a:endParaRPr lang="en-GB" dirty="0"/>
          </a:p>
        </p:txBody>
      </p:sp>
      <p:pic>
        <p:nvPicPr>
          <p:cNvPr id="6146" name="Picture 2">
            <a:extLst>
              <a:ext uri="{FF2B5EF4-FFF2-40B4-BE49-F238E27FC236}">
                <a16:creationId xmlns:a16="http://schemas.microsoft.com/office/drawing/2014/main" id="{9382D7B6-933D-08DE-E6B9-A3E1F0BAFD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647" y="1321932"/>
            <a:ext cx="3953646" cy="3105103"/>
          </a:xfrm>
          <a:prstGeom prst="rect">
            <a:avLst/>
          </a:prstGeom>
          <a:noFill/>
          <a:extLst>
            <a:ext uri="{909E8E84-426E-40DD-AFC4-6F175D3DCCD1}">
              <a14:hiddenFill xmlns:a14="http://schemas.microsoft.com/office/drawing/2010/main">
                <a:solidFill>
                  <a:srgbClr val="FFFFFF"/>
                </a:solidFill>
              </a14:hiddenFill>
            </a:ext>
          </a:extLst>
        </p:spPr>
      </p:pic>
      <p:sp>
        <p:nvSpPr>
          <p:cNvPr id="10" name="Segnaposto contenuto 2">
            <a:extLst>
              <a:ext uri="{FF2B5EF4-FFF2-40B4-BE49-F238E27FC236}">
                <a16:creationId xmlns:a16="http://schemas.microsoft.com/office/drawing/2014/main" id="{8661B431-FFB7-723A-6169-D139D48F6FC6}"/>
              </a:ext>
            </a:extLst>
          </p:cNvPr>
          <p:cNvSpPr txBox="1">
            <a:spLocks/>
          </p:cNvSpPr>
          <p:nvPr/>
        </p:nvSpPr>
        <p:spPr>
          <a:xfrm>
            <a:off x="646111" y="5009874"/>
            <a:ext cx="4851440" cy="2061485"/>
          </a:xfrm>
          <a:prstGeom prst="rect">
            <a:avLst/>
          </a:prstGeom>
        </p:spPr>
        <p:txBody>
          <a:bodyPr vert="horz" lIns="91440" tIns="45720" rIns="91440" bIns="45720" rtlCol="0" anchor="ctr">
            <a:normAutofit fontScale="85000"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GB" b="1" dirty="0"/>
              <a:t>Enrica Zani and </a:t>
            </a:r>
            <a:r>
              <a:rPr lang="en-GB" b="1" dirty="0" err="1"/>
              <a:t>Bigio</a:t>
            </a:r>
            <a:endParaRPr lang="en-GB" b="1" dirty="0"/>
          </a:p>
          <a:p>
            <a:r>
              <a:rPr lang="en-GB" dirty="0"/>
              <a:t>Basic idea and preliminary data section; physical museum analysis; Virtual </a:t>
            </a:r>
            <a:r>
              <a:rPr lang="en-GB" dirty="0" err="1"/>
              <a:t>Exibhition</a:t>
            </a:r>
            <a:r>
              <a:rPr lang="en-GB" dirty="0"/>
              <a:t> building with </a:t>
            </a:r>
            <a:r>
              <a:rPr lang="en-GB" dirty="0" err="1"/>
              <a:t>Omeka</a:t>
            </a:r>
            <a:r>
              <a:rPr lang="en-GB" dirty="0"/>
              <a:t>; application interaction diagram with Twine; </a:t>
            </a:r>
            <a:r>
              <a:rPr lang="en-GB" dirty="0" err="1"/>
              <a:t>mercandising</a:t>
            </a:r>
            <a:r>
              <a:rPr lang="en-GB" dirty="0"/>
              <a:t> ideation; privacy and copyright issues; bibliography</a:t>
            </a:r>
          </a:p>
          <a:p>
            <a:pPr marL="0" indent="0">
              <a:lnSpc>
                <a:spcPct val="90000"/>
              </a:lnSpc>
              <a:buClrTx/>
              <a:buFont typeface="Wingdings 3" charset="2"/>
              <a:buNone/>
            </a:pPr>
            <a:endParaRPr lang="en-GB" dirty="0">
              <a:solidFill>
                <a:srgbClr val="FFFFFF"/>
              </a:solidFill>
            </a:endParaRPr>
          </a:p>
          <a:p>
            <a:pPr marL="0" indent="0">
              <a:lnSpc>
                <a:spcPct val="90000"/>
              </a:lnSpc>
              <a:buClrTx/>
              <a:buFont typeface="Wingdings 3" charset="2"/>
              <a:buNone/>
            </a:pPr>
            <a:endParaRPr lang="en-GB" dirty="0">
              <a:solidFill>
                <a:srgbClr val="FFFFFF"/>
              </a:solidFill>
            </a:endParaRPr>
          </a:p>
          <a:p>
            <a:pPr marL="0" indent="0">
              <a:lnSpc>
                <a:spcPct val="90000"/>
              </a:lnSpc>
              <a:buClrTx/>
              <a:buFont typeface="Wingdings 3" charset="2"/>
              <a:buNone/>
            </a:pPr>
            <a:endParaRPr lang="en-GB" b="1" dirty="0">
              <a:solidFill>
                <a:srgbClr val="FFFFFF"/>
              </a:solidFill>
            </a:endParaRPr>
          </a:p>
        </p:txBody>
      </p:sp>
      <p:pic>
        <p:nvPicPr>
          <p:cNvPr id="6152" name="Picture 8">
            <a:extLst>
              <a:ext uri="{FF2B5EF4-FFF2-40B4-BE49-F238E27FC236}">
                <a16:creationId xmlns:a16="http://schemas.microsoft.com/office/drawing/2014/main" id="{41840A43-D5B1-1A86-C41F-855F1795BE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0787" y="1321932"/>
            <a:ext cx="3953646" cy="3112767"/>
          </a:xfrm>
          <a:prstGeom prst="rect">
            <a:avLst/>
          </a:prstGeom>
          <a:noFill/>
          <a:extLst>
            <a:ext uri="{909E8E84-426E-40DD-AFC4-6F175D3DCCD1}">
              <a14:hiddenFill xmlns:a14="http://schemas.microsoft.com/office/drawing/2010/main">
                <a:solidFill>
                  <a:srgbClr val="FFFFFF"/>
                </a:solidFill>
              </a14:hiddenFill>
            </a:ext>
          </a:extLst>
        </p:spPr>
      </p:pic>
      <p:sp>
        <p:nvSpPr>
          <p:cNvPr id="14" name="Segnaposto contenuto 2">
            <a:extLst>
              <a:ext uri="{FF2B5EF4-FFF2-40B4-BE49-F238E27FC236}">
                <a16:creationId xmlns:a16="http://schemas.microsoft.com/office/drawing/2014/main" id="{2E1416D4-25F5-A260-0EE4-B387BC12CF84}"/>
              </a:ext>
            </a:extLst>
          </p:cNvPr>
          <p:cNvSpPr txBox="1">
            <a:spLocks/>
          </p:cNvSpPr>
          <p:nvPr/>
        </p:nvSpPr>
        <p:spPr>
          <a:xfrm>
            <a:off x="6360787" y="4712319"/>
            <a:ext cx="4355535" cy="2061485"/>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GB" sz="1700" b="1" dirty="0"/>
              <a:t>Alisia </a:t>
            </a:r>
            <a:r>
              <a:rPr lang="en-GB" sz="1700" b="1" dirty="0" err="1"/>
              <a:t>Zarbo</a:t>
            </a:r>
            <a:r>
              <a:rPr lang="en-GB" sz="1700" b="1" dirty="0"/>
              <a:t> and Billy</a:t>
            </a:r>
          </a:p>
          <a:p>
            <a:r>
              <a:rPr lang="en-GB" sz="1700" dirty="0"/>
              <a:t>Ideation cards </a:t>
            </a:r>
            <a:r>
              <a:rPr lang="en-GB" sz="1700" dirty="0" err="1"/>
              <a:t>museological</a:t>
            </a:r>
            <a:r>
              <a:rPr lang="en-GB" sz="1700" dirty="0"/>
              <a:t> approach; social media analysis; Personas; Scenarios with Twine; Virtual Frida's room with Blender; feasibility plan</a:t>
            </a:r>
            <a:endParaRPr lang="en-GB" sz="1700" dirty="0">
              <a:solidFill>
                <a:srgbClr val="FFFFFF"/>
              </a:solidFill>
            </a:endParaRPr>
          </a:p>
          <a:p>
            <a:pPr marL="0" indent="0">
              <a:lnSpc>
                <a:spcPct val="90000"/>
              </a:lnSpc>
              <a:buClrTx/>
              <a:buFont typeface="Wingdings 3" charset="2"/>
              <a:buNone/>
            </a:pPr>
            <a:endParaRPr lang="en-GB" dirty="0">
              <a:solidFill>
                <a:srgbClr val="FFFFFF"/>
              </a:solidFill>
            </a:endParaRPr>
          </a:p>
          <a:p>
            <a:pPr marL="0" indent="0">
              <a:lnSpc>
                <a:spcPct val="90000"/>
              </a:lnSpc>
              <a:buClrTx/>
              <a:buFont typeface="Wingdings 3" charset="2"/>
              <a:buNone/>
            </a:pPr>
            <a:endParaRPr lang="en-GB" b="1" dirty="0">
              <a:solidFill>
                <a:srgbClr val="FFFFFF"/>
              </a:solidFill>
            </a:endParaRPr>
          </a:p>
        </p:txBody>
      </p:sp>
      <p:sp>
        <p:nvSpPr>
          <p:cNvPr id="15" name="Sottotitolo 2">
            <a:extLst>
              <a:ext uri="{FF2B5EF4-FFF2-40B4-BE49-F238E27FC236}">
                <a16:creationId xmlns:a16="http://schemas.microsoft.com/office/drawing/2014/main" id="{60B4D3C7-8605-78CF-0F1E-2D0E1EA0CB35}"/>
              </a:ext>
            </a:extLst>
          </p:cNvPr>
          <p:cNvSpPr txBox="1">
            <a:spLocks/>
          </p:cNvSpPr>
          <p:nvPr/>
        </p:nvSpPr>
        <p:spPr>
          <a:xfrm>
            <a:off x="5709572" y="962301"/>
            <a:ext cx="6470693" cy="577293"/>
          </a:xfrm>
          <a:prstGeom prst="rect">
            <a:avLst/>
          </a:prstGeom>
        </p:spPr>
        <p:txBody>
          <a:bodyPr vert="horz" lIns="91440" tIns="45720" rIns="91440" bIns="45720" rtlCol="0">
            <a:normAutofit fontScale="77500" lnSpcReduction="20000"/>
          </a:bodyPr>
          <a:lstStyle>
            <a:lvl1pPr marL="0" indent="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1"/>
                </a:solidFill>
                <a:latin typeface="+mn-lt"/>
                <a:ea typeface="+mn-ea"/>
                <a:cs typeface="+mn-cs"/>
              </a:defRPr>
            </a:lvl1pPr>
            <a:lvl2pPr marL="457200" indent="0" algn="ctr" defTabSz="914400" rtl="0" eaLnBrk="1" latinLnBrk="0" hangingPunct="1">
              <a:lnSpc>
                <a:spcPct val="12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12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12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12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GB" dirty="0"/>
              <a:t>Digital Heritage and Multimedia course</a:t>
            </a:r>
          </a:p>
        </p:txBody>
      </p:sp>
      <p:sp>
        <p:nvSpPr>
          <p:cNvPr id="16" name="Sottotitolo 2">
            <a:extLst>
              <a:ext uri="{FF2B5EF4-FFF2-40B4-BE49-F238E27FC236}">
                <a16:creationId xmlns:a16="http://schemas.microsoft.com/office/drawing/2014/main" id="{8BE83EEA-C78B-2DE4-6ED9-A7DE261F726E}"/>
              </a:ext>
            </a:extLst>
          </p:cNvPr>
          <p:cNvSpPr txBox="1">
            <a:spLocks/>
          </p:cNvSpPr>
          <p:nvPr/>
        </p:nvSpPr>
        <p:spPr>
          <a:xfrm>
            <a:off x="8555172" y="303635"/>
            <a:ext cx="3368016" cy="605256"/>
          </a:xfrm>
          <a:prstGeom prst="rect">
            <a:avLst/>
          </a:prstGeom>
        </p:spPr>
        <p:txBody>
          <a:bodyPr vert="horz" lIns="91440" tIns="45720" rIns="91440" bIns="45720" rtlCol="0" anchor="t">
            <a:normAutofit fontScale="85000" lnSpcReduction="20000"/>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ALISIA ZARBO – ENRICA ZANI</a:t>
            </a:r>
          </a:p>
          <a:p>
            <a:pPr algn="r"/>
            <a:r>
              <a:rPr lang="it-IT" dirty="0"/>
              <a:t>1° </a:t>
            </a:r>
            <a:r>
              <a:rPr lang="it-IT" dirty="0" err="1"/>
              <a:t>Year</a:t>
            </a:r>
            <a:r>
              <a:rPr lang="it-IT" dirty="0"/>
              <a:t> DHDK master degree</a:t>
            </a:r>
            <a:endParaRPr lang="en-GB" dirty="0"/>
          </a:p>
        </p:txBody>
      </p:sp>
    </p:spTree>
    <p:extLst>
      <p:ext uri="{BB962C8B-B14F-4D97-AF65-F5344CB8AC3E}">
        <p14:creationId xmlns:p14="http://schemas.microsoft.com/office/powerpoint/2010/main" val="204382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4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Preliminary data and </a:t>
            </a:r>
            <a:r>
              <a:rPr lang="it-IT" dirty="0" err="1"/>
              <a:t>Inspiration</a:t>
            </a:r>
            <a:endParaRPr lang="en-GB" dirty="0"/>
          </a:p>
        </p:txBody>
      </p:sp>
      <p:pic>
        <p:nvPicPr>
          <p:cNvPr id="4" name="Immagine 3">
            <a:extLst>
              <a:ext uri="{FF2B5EF4-FFF2-40B4-BE49-F238E27FC236}">
                <a16:creationId xmlns:a16="http://schemas.microsoft.com/office/drawing/2014/main" id="{E566601A-0037-9DBF-DB78-4B7F7C735092}"/>
              </a:ext>
            </a:extLst>
          </p:cNvPr>
          <p:cNvPicPr>
            <a:picLocks noChangeAspect="1"/>
          </p:cNvPicPr>
          <p:nvPr/>
        </p:nvPicPr>
        <p:blipFill>
          <a:blip r:embed="rId2"/>
          <a:stretch>
            <a:fillRect/>
          </a:stretch>
        </p:blipFill>
        <p:spPr>
          <a:xfrm>
            <a:off x="921068" y="1305383"/>
            <a:ext cx="8588894" cy="5205145"/>
          </a:xfrm>
          <a:prstGeom prst="rect">
            <a:avLst/>
          </a:prstGeom>
        </p:spPr>
      </p:pic>
    </p:spTree>
    <p:extLst>
      <p:ext uri="{BB962C8B-B14F-4D97-AF65-F5344CB8AC3E}">
        <p14:creationId xmlns:p14="http://schemas.microsoft.com/office/powerpoint/2010/main" val="331357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10125521"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How </a:t>
            </a:r>
            <a:r>
              <a:rPr lang="it-IT" dirty="0" err="1"/>
              <a:t>we</a:t>
            </a:r>
            <a:r>
              <a:rPr lang="it-IT" dirty="0"/>
              <a:t> </a:t>
            </a:r>
            <a:r>
              <a:rPr lang="it-IT" dirty="0" err="1"/>
              <a:t>arrive</a:t>
            </a:r>
            <a:r>
              <a:rPr lang="it-IT" dirty="0"/>
              <a:t> to </a:t>
            </a:r>
            <a:r>
              <a:rPr lang="it-IT" dirty="0" err="1"/>
              <a:t>define</a:t>
            </a:r>
            <a:r>
              <a:rPr lang="it-IT" dirty="0"/>
              <a:t> </a:t>
            </a:r>
            <a:r>
              <a:rPr lang="it-IT" dirty="0" err="1"/>
              <a:t>this</a:t>
            </a:r>
            <a:r>
              <a:rPr lang="it-IT" dirty="0"/>
              <a:t> project?</a:t>
            </a:r>
            <a:endParaRPr lang="en-GB" dirty="0"/>
          </a:p>
        </p:txBody>
      </p:sp>
      <p:sp>
        <p:nvSpPr>
          <p:cNvPr id="5" name="Segnaposto contenuto 2">
            <a:extLst>
              <a:ext uri="{FF2B5EF4-FFF2-40B4-BE49-F238E27FC236}">
                <a16:creationId xmlns:a16="http://schemas.microsoft.com/office/drawing/2014/main" id="{81A9F246-813C-28B1-146F-0F48364CEA77}"/>
              </a:ext>
            </a:extLst>
          </p:cNvPr>
          <p:cNvSpPr>
            <a:spLocks noGrp="1"/>
          </p:cNvSpPr>
          <p:nvPr>
            <p:ph idx="1"/>
          </p:nvPr>
        </p:nvSpPr>
        <p:spPr>
          <a:xfrm>
            <a:off x="967677" y="1633728"/>
            <a:ext cx="4725988" cy="1536192"/>
          </a:xfrm>
        </p:spPr>
        <p:txBody>
          <a:bodyPr>
            <a:normAutofit fontScale="92500" lnSpcReduction="10000"/>
          </a:bodyPr>
          <a:lstStyle/>
          <a:p>
            <a:r>
              <a:rPr lang="en-GB" b="1" dirty="0"/>
              <a:t>Context</a:t>
            </a:r>
          </a:p>
          <a:p>
            <a:r>
              <a:rPr lang="en-GB" b="1" dirty="0"/>
              <a:t>Design cards</a:t>
            </a:r>
          </a:p>
          <a:p>
            <a:r>
              <a:rPr lang="en-GB" b="1" dirty="0"/>
              <a:t>Goals</a:t>
            </a:r>
          </a:p>
          <a:p>
            <a:r>
              <a:rPr lang="en-GB" b="1" dirty="0" err="1"/>
              <a:t>Museological</a:t>
            </a:r>
            <a:r>
              <a:rPr lang="en-GB" b="1" dirty="0"/>
              <a:t> approach</a:t>
            </a:r>
            <a:endParaRPr lang="en-GB" dirty="0"/>
          </a:p>
        </p:txBody>
      </p:sp>
      <p:sp>
        <p:nvSpPr>
          <p:cNvPr id="6" name="Segnaposto contenuto 2">
            <a:extLst>
              <a:ext uri="{FF2B5EF4-FFF2-40B4-BE49-F238E27FC236}">
                <a16:creationId xmlns:a16="http://schemas.microsoft.com/office/drawing/2014/main" id="{EE8D9B26-40BB-12ED-9DB2-556B1C79892D}"/>
              </a:ext>
            </a:extLst>
          </p:cNvPr>
          <p:cNvSpPr txBox="1">
            <a:spLocks/>
          </p:cNvSpPr>
          <p:nvPr/>
        </p:nvSpPr>
        <p:spPr>
          <a:xfrm>
            <a:off x="6667501" y="1633728"/>
            <a:ext cx="4725988" cy="153619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b="1" dirty="0"/>
              <a:t>Personae</a:t>
            </a:r>
          </a:p>
          <a:p>
            <a:r>
              <a:rPr lang="en-GB" b="1" dirty="0"/>
              <a:t>Scenarios</a:t>
            </a:r>
          </a:p>
        </p:txBody>
      </p:sp>
    </p:spTree>
    <p:extLst>
      <p:ext uri="{BB962C8B-B14F-4D97-AF65-F5344CB8AC3E}">
        <p14:creationId xmlns:p14="http://schemas.microsoft.com/office/powerpoint/2010/main" val="36112244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fontScale="90000"/>
          </a:bodyPr>
          <a:lstStyle/>
          <a:p>
            <a:r>
              <a:rPr lang="en-GB" dirty="0"/>
              <a:t>2. Two case study.</a:t>
            </a:r>
            <a:br>
              <a:rPr lang="en-GB" dirty="0"/>
            </a:br>
            <a:r>
              <a:rPr lang="en-GB" dirty="0"/>
              <a:t>Virtual exposition about artists-pets relationships </a:t>
            </a:r>
          </a:p>
        </p:txBody>
      </p:sp>
      <p:sp>
        <p:nvSpPr>
          <p:cNvPr id="4" name="Segnaposto contenuto 3">
            <a:extLst>
              <a:ext uri="{FF2B5EF4-FFF2-40B4-BE49-F238E27FC236}">
                <a16:creationId xmlns:a16="http://schemas.microsoft.com/office/drawing/2014/main" id="{5164EEB6-B68C-46F2-9270-A3C415DD2CA1}"/>
              </a:ext>
            </a:extLst>
          </p:cNvPr>
          <p:cNvSpPr>
            <a:spLocks noGrp="1"/>
          </p:cNvSpPr>
          <p:nvPr>
            <p:ph idx="1"/>
          </p:nvPr>
        </p:nvSpPr>
        <p:spPr/>
        <p:txBody>
          <a:bodyPr/>
          <a:lstStyle/>
          <a:p>
            <a:r>
              <a:rPr lang="it-IT" dirty="0"/>
              <a:t>Memoria affetto etc.</a:t>
            </a:r>
          </a:p>
          <a:p>
            <a:r>
              <a:rPr lang="it-IT" dirty="0"/>
              <a:t>Da fare</a:t>
            </a:r>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049229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fontScale="90000"/>
          </a:bodyPr>
          <a:lstStyle/>
          <a:p>
            <a:r>
              <a:rPr lang="en-GB" dirty="0"/>
              <a:t>2. Two case study.</a:t>
            </a:r>
            <a:br>
              <a:rPr lang="en-GB" dirty="0"/>
            </a:br>
            <a:r>
              <a:rPr lang="en-GB" dirty="0"/>
              <a:t>Virtual exposition about artists-pets relationships </a:t>
            </a:r>
          </a:p>
        </p:txBody>
      </p:sp>
      <p:sp>
        <p:nvSpPr>
          <p:cNvPr id="4" name="Segnaposto contenuto 3">
            <a:extLst>
              <a:ext uri="{FF2B5EF4-FFF2-40B4-BE49-F238E27FC236}">
                <a16:creationId xmlns:a16="http://schemas.microsoft.com/office/drawing/2014/main" id="{5164EEB6-B68C-46F2-9270-A3C415DD2CA1}"/>
              </a:ext>
            </a:extLst>
          </p:cNvPr>
          <p:cNvSpPr>
            <a:spLocks noGrp="1"/>
          </p:cNvSpPr>
          <p:nvPr>
            <p:ph idx="1"/>
          </p:nvPr>
        </p:nvSpPr>
        <p:spPr/>
        <p:txBody>
          <a:bodyPr/>
          <a:lstStyle/>
          <a:p>
            <a:r>
              <a:rPr lang="it-IT" dirty="0"/>
              <a:t>Memoria affetto etc.</a:t>
            </a:r>
          </a:p>
          <a:p>
            <a:r>
              <a:rPr lang="it-IT" dirty="0"/>
              <a:t>Da fare</a:t>
            </a:r>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8416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2592925" y="624110"/>
            <a:ext cx="9432498" cy="1280890"/>
          </a:xfrm>
        </p:spPr>
        <p:txBody>
          <a:bodyPr>
            <a:normAutofit fontScale="90000"/>
          </a:bodyPr>
          <a:lstStyle/>
          <a:p>
            <a:r>
              <a:rPr lang="en-GB" dirty="0"/>
              <a:t>1. Preliminary brainstorming</a:t>
            </a:r>
            <a:br>
              <a:rPr lang="en-GB" dirty="0"/>
            </a:br>
            <a:r>
              <a:rPr lang="en-GB" dirty="0"/>
              <a:t>Benchmark on memorials cultural institutions</a:t>
            </a:r>
          </a:p>
        </p:txBody>
      </p:sp>
      <p:sp>
        <p:nvSpPr>
          <p:cNvPr id="4" name="Segnaposto contenuto 3">
            <a:extLst>
              <a:ext uri="{FF2B5EF4-FFF2-40B4-BE49-F238E27FC236}">
                <a16:creationId xmlns:a16="http://schemas.microsoft.com/office/drawing/2014/main" id="{5247ABEE-2ECE-4264-9E60-829A552F6835}"/>
              </a:ext>
            </a:extLst>
          </p:cNvPr>
          <p:cNvSpPr>
            <a:spLocks noGrp="1"/>
          </p:cNvSpPr>
          <p:nvPr>
            <p:ph idx="1"/>
          </p:nvPr>
        </p:nvSpPr>
        <p:spPr/>
        <p:txBody>
          <a:bodyPr>
            <a:normAutofit/>
          </a:bodyPr>
          <a:lstStyle/>
          <a:p>
            <a:r>
              <a:rPr lang="it-IT" dirty="0" err="1"/>
              <a:t>We</a:t>
            </a:r>
            <a:r>
              <a:rPr lang="it-IT" dirty="0"/>
              <a:t> </a:t>
            </a:r>
            <a:r>
              <a:rPr lang="it-IT" dirty="0" err="1"/>
              <a:t>immediatly</a:t>
            </a:r>
            <a:r>
              <a:rPr lang="it-IT" dirty="0"/>
              <a:t> </a:t>
            </a:r>
            <a:r>
              <a:rPr lang="it-IT" dirty="0" err="1"/>
              <a:t>see</a:t>
            </a:r>
            <a:r>
              <a:rPr lang="it-IT" dirty="0"/>
              <a:t> the evocative </a:t>
            </a:r>
            <a:r>
              <a:rPr lang="it-IT" dirty="0" err="1"/>
              <a:t>similarity</a:t>
            </a:r>
            <a:r>
              <a:rPr lang="it-IT" dirty="0"/>
              <a:t> of </a:t>
            </a:r>
            <a:r>
              <a:rPr lang="it-IT" dirty="0" err="1"/>
              <a:t>our</a:t>
            </a:r>
            <a:r>
              <a:rPr lang="it-IT" dirty="0"/>
              <a:t> corpus with some institutions </a:t>
            </a:r>
            <a:r>
              <a:rPr lang="it-IT" dirty="0" err="1"/>
              <a:t>devoted</a:t>
            </a:r>
            <a:r>
              <a:rPr lang="it-IT" dirty="0"/>
              <a:t> to the </a:t>
            </a:r>
            <a:r>
              <a:rPr lang="it-IT" dirty="0" err="1"/>
              <a:t>celebration</a:t>
            </a:r>
            <a:r>
              <a:rPr lang="it-IT" dirty="0"/>
              <a:t> of  finire </a:t>
            </a:r>
            <a:r>
              <a:rPr lang="it-IT" dirty="0" err="1"/>
              <a:t>enrica</a:t>
            </a:r>
            <a:endParaRPr lang="it-IT" dirty="0"/>
          </a:p>
          <a:p>
            <a:r>
              <a:rPr lang="it-IT" dirty="0"/>
              <a:t>….</a:t>
            </a:r>
          </a:p>
          <a:p>
            <a:pPr lvl="1"/>
            <a:r>
              <a:rPr lang="it-IT" dirty="0"/>
              <a:t>…</a:t>
            </a:r>
          </a:p>
          <a:p>
            <a:pPr lvl="1"/>
            <a:r>
              <a:rPr lang="it-IT" dirty="0"/>
              <a:t>…</a:t>
            </a:r>
          </a:p>
          <a:p>
            <a:pPr lvl="1"/>
            <a:r>
              <a:rPr lang="it-IT" dirty="0"/>
              <a:t>…and amateurs target</a:t>
            </a:r>
          </a:p>
          <a:p>
            <a:pPr lvl="1"/>
            <a:r>
              <a:rPr lang="it-IT" dirty="0" err="1"/>
              <a:t>Lack</a:t>
            </a:r>
            <a:r>
              <a:rPr lang="it-IT" dirty="0"/>
              <a:t> of high </a:t>
            </a:r>
            <a:r>
              <a:rPr lang="it-IT" dirty="0" err="1"/>
              <a:t>museographic</a:t>
            </a:r>
            <a:r>
              <a:rPr lang="it-IT" dirty="0"/>
              <a:t> standards</a:t>
            </a:r>
          </a:p>
          <a:p>
            <a:r>
              <a:rPr lang="it-IT" dirty="0"/>
              <a:t>…</a:t>
            </a:r>
            <a:endParaRPr lang="en-GB" dirty="0"/>
          </a:p>
          <a:p>
            <a:r>
              <a:rPr lang="it-IT" dirty="0"/>
              <a:t>…</a:t>
            </a:r>
          </a:p>
          <a:p>
            <a:pPr lvl="1"/>
            <a:endParaRPr lang="it-IT" dirty="0"/>
          </a:p>
          <a:p>
            <a:pPr lvl="1"/>
            <a:endParaRPr lang="it-IT" dirty="0"/>
          </a:p>
          <a:p>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132192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2592925" y="624110"/>
            <a:ext cx="9432498" cy="1280890"/>
          </a:xfrm>
        </p:spPr>
        <p:txBody>
          <a:bodyPr>
            <a:normAutofit fontScale="90000"/>
          </a:bodyPr>
          <a:lstStyle/>
          <a:p>
            <a:r>
              <a:rPr lang="en-GB" dirty="0"/>
              <a:t>1. Preliminary brainstorming</a:t>
            </a:r>
            <a:br>
              <a:rPr lang="en-GB" dirty="0"/>
            </a:br>
            <a:r>
              <a:rPr lang="en-GB" dirty="0"/>
              <a:t>Benchmark on human-pet relation cultural institutions</a:t>
            </a:r>
          </a:p>
        </p:txBody>
      </p:sp>
      <p:sp>
        <p:nvSpPr>
          <p:cNvPr id="4" name="Segnaposto contenuto 3">
            <a:extLst>
              <a:ext uri="{FF2B5EF4-FFF2-40B4-BE49-F238E27FC236}">
                <a16:creationId xmlns:a16="http://schemas.microsoft.com/office/drawing/2014/main" id="{5247ABEE-2ECE-4264-9E60-829A552F6835}"/>
              </a:ext>
            </a:extLst>
          </p:cNvPr>
          <p:cNvSpPr>
            <a:spLocks noGrp="1"/>
          </p:cNvSpPr>
          <p:nvPr>
            <p:ph idx="1"/>
          </p:nvPr>
        </p:nvSpPr>
        <p:spPr/>
        <p:txBody>
          <a:bodyPr>
            <a:normAutofit fontScale="77500" lnSpcReduction="20000"/>
          </a:bodyPr>
          <a:lstStyle/>
          <a:p>
            <a:r>
              <a:rPr lang="it-IT" dirty="0" err="1"/>
              <a:t>We</a:t>
            </a:r>
            <a:r>
              <a:rPr lang="it-IT" dirty="0"/>
              <a:t> </a:t>
            </a:r>
            <a:r>
              <a:rPr lang="it-IT" dirty="0" err="1"/>
              <a:t>then</a:t>
            </a:r>
            <a:r>
              <a:rPr lang="it-IT" dirty="0"/>
              <a:t> </a:t>
            </a:r>
            <a:r>
              <a:rPr lang="it-IT" dirty="0" err="1"/>
              <a:t>started</a:t>
            </a:r>
            <a:r>
              <a:rPr lang="it-IT" dirty="0"/>
              <a:t> </a:t>
            </a:r>
            <a:r>
              <a:rPr lang="it-IT" dirty="0" err="1"/>
              <a:t>searching</a:t>
            </a:r>
            <a:r>
              <a:rPr lang="it-IT" dirty="0"/>
              <a:t> for cultural institutions </a:t>
            </a:r>
            <a:r>
              <a:rPr lang="it-IT" dirty="0" err="1"/>
              <a:t>devoted</a:t>
            </a:r>
            <a:r>
              <a:rPr lang="it-IT" dirty="0"/>
              <a:t> to the </a:t>
            </a:r>
            <a:r>
              <a:rPr lang="it-IT" b="1" dirty="0" err="1"/>
              <a:t>happier</a:t>
            </a:r>
            <a:r>
              <a:rPr lang="it-IT" b="1" dirty="0"/>
              <a:t> </a:t>
            </a:r>
            <a:r>
              <a:rPr lang="it-IT" b="1" dirty="0" err="1"/>
              <a:t>theme</a:t>
            </a:r>
            <a:r>
              <a:rPr lang="it-IT" b="1" dirty="0"/>
              <a:t> </a:t>
            </a:r>
            <a:r>
              <a:rPr lang="it-IT" dirty="0"/>
              <a:t>of human-pet </a:t>
            </a:r>
            <a:r>
              <a:rPr lang="it-IT" dirty="0" err="1"/>
              <a:t>relationship</a:t>
            </a:r>
            <a:endParaRPr lang="it-IT" dirty="0"/>
          </a:p>
          <a:p>
            <a:r>
              <a:rPr lang="it-IT" dirty="0" err="1"/>
              <a:t>We</a:t>
            </a:r>
            <a:r>
              <a:rPr lang="it-IT" dirty="0"/>
              <a:t> </a:t>
            </a:r>
            <a:r>
              <a:rPr lang="it-IT" dirty="0" err="1"/>
              <a:t>did</a:t>
            </a:r>
            <a:r>
              <a:rPr lang="it-IT" dirty="0"/>
              <a:t> a short and </a:t>
            </a:r>
            <a:r>
              <a:rPr lang="it-IT" dirty="0" err="1"/>
              <a:t>really</a:t>
            </a:r>
            <a:r>
              <a:rPr lang="it-IT" dirty="0"/>
              <a:t> </a:t>
            </a:r>
            <a:r>
              <a:rPr lang="it-IT" dirty="0" err="1"/>
              <a:t>lazy</a:t>
            </a:r>
            <a:r>
              <a:rPr lang="it-IT" dirty="0"/>
              <a:t> </a:t>
            </a:r>
            <a:r>
              <a:rPr lang="it-IT" dirty="0" err="1"/>
              <a:t>google</a:t>
            </a:r>
            <a:r>
              <a:rPr lang="it-IT" dirty="0"/>
              <a:t> </a:t>
            </a:r>
            <a:r>
              <a:rPr lang="it-IT" dirty="0" err="1"/>
              <a:t>search</a:t>
            </a:r>
            <a:r>
              <a:rPr lang="it-IT" dirty="0"/>
              <a:t> on «</a:t>
            </a:r>
            <a:r>
              <a:rPr lang="it-IT" dirty="0" err="1"/>
              <a:t>cat</a:t>
            </a:r>
            <a:r>
              <a:rPr lang="it-IT" dirty="0"/>
              <a:t> museum» keywords and use </a:t>
            </a:r>
            <a:r>
              <a:rPr lang="it-IT" dirty="0" err="1"/>
              <a:t>this</a:t>
            </a:r>
            <a:r>
              <a:rPr lang="it-IT" dirty="0"/>
              <a:t> </a:t>
            </a:r>
            <a:r>
              <a:rPr lang="it-IT" dirty="0" err="1"/>
              <a:t>offered</a:t>
            </a:r>
            <a:r>
              <a:rPr lang="it-IT" dirty="0"/>
              <a:t> </a:t>
            </a:r>
            <a:r>
              <a:rPr lang="it-IT" dirty="0" err="1"/>
              <a:t>result</a:t>
            </a:r>
            <a:r>
              <a:rPr lang="it-IT" dirty="0"/>
              <a:t> </a:t>
            </a:r>
            <a:r>
              <a:rPr lang="it-IT" dirty="0" err="1"/>
              <a:t>between</a:t>
            </a:r>
            <a:r>
              <a:rPr lang="it-IT" dirty="0"/>
              <a:t> the first 10 «</a:t>
            </a:r>
            <a:r>
              <a:rPr lang="en-GB" dirty="0">
                <a:hlinkClick r:id="rId3"/>
              </a:rPr>
              <a:t>17 Dog and Cat Museums Around the World</a:t>
            </a:r>
            <a:r>
              <a:rPr lang="en-GB" dirty="0"/>
              <a:t>»</a:t>
            </a:r>
            <a:endParaRPr lang="it-IT" dirty="0"/>
          </a:p>
          <a:p>
            <a:r>
              <a:rPr lang="it-IT" dirty="0" err="1"/>
              <a:t>Analyzing</a:t>
            </a:r>
            <a:r>
              <a:rPr lang="it-IT" dirty="0"/>
              <a:t> the 17 museums </a:t>
            </a:r>
            <a:r>
              <a:rPr lang="it-IT" dirty="0" err="1"/>
              <a:t>presented</a:t>
            </a:r>
            <a:r>
              <a:rPr lang="it-IT" dirty="0"/>
              <a:t> </a:t>
            </a:r>
            <a:r>
              <a:rPr lang="it-IT" dirty="0" err="1"/>
              <a:t>we</a:t>
            </a:r>
            <a:r>
              <a:rPr lang="it-IT" dirty="0"/>
              <a:t> </a:t>
            </a:r>
            <a:r>
              <a:rPr lang="it-IT" dirty="0" err="1"/>
              <a:t>find</a:t>
            </a:r>
            <a:r>
              <a:rPr lang="it-IT" dirty="0"/>
              <a:t> some recursive </a:t>
            </a:r>
            <a:r>
              <a:rPr lang="it-IT" dirty="0" err="1"/>
              <a:t>caracheristics</a:t>
            </a:r>
            <a:r>
              <a:rPr lang="it-IT" dirty="0"/>
              <a:t> </a:t>
            </a:r>
            <a:r>
              <a:rPr lang="it-IT" dirty="0" err="1"/>
              <a:t>as</a:t>
            </a:r>
            <a:r>
              <a:rPr lang="it-IT" dirty="0"/>
              <a:t>:</a:t>
            </a:r>
          </a:p>
          <a:p>
            <a:pPr lvl="1"/>
            <a:r>
              <a:rPr lang="it-IT" dirty="0"/>
              <a:t>A </a:t>
            </a:r>
            <a:r>
              <a:rPr lang="it-IT" dirty="0" err="1"/>
              <a:t>lot</a:t>
            </a:r>
            <a:r>
              <a:rPr lang="it-IT" dirty="0"/>
              <a:t> of </a:t>
            </a:r>
            <a:r>
              <a:rPr lang="it-IT" b="1" dirty="0"/>
              <a:t>single-pet </a:t>
            </a:r>
            <a:r>
              <a:rPr lang="it-IT" b="1" dirty="0" err="1"/>
              <a:t>celebrating</a:t>
            </a:r>
            <a:r>
              <a:rPr lang="it-IT" b="1"/>
              <a:t> </a:t>
            </a:r>
            <a:r>
              <a:rPr lang="it-IT"/>
              <a:t>institutions</a:t>
            </a:r>
            <a:endParaRPr lang="it-IT" dirty="0"/>
          </a:p>
          <a:p>
            <a:pPr lvl="1"/>
            <a:r>
              <a:rPr lang="it-IT" dirty="0" err="1"/>
              <a:t>Run</a:t>
            </a:r>
            <a:r>
              <a:rPr lang="it-IT" dirty="0"/>
              <a:t> by </a:t>
            </a:r>
            <a:r>
              <a:rPr lang="it-IT" b="1" dirty="0"/>
              <a:t>private </a:t>
            </a:r>
            <a:r>
              <a:rPr lang="it-IT" b="1" dirty="0" err="1"/>
              <a:t>fundations</a:t>
            </a:r>
            <a:r>
              <a:rPr lang="it-IT" b="1" dirty="0"/>
              <a:t> </a:t>
            </a:r>
            <a:r>
              <a:rPr lang="it-IT" dirty="0"/>
              <a:t>or </a:t>
            </a:r>
            <a:r>
              <a:rPr lang="it-IT" dirty="0" err="1"/>
              <a:t>individual</a:t>
            </a:r>
            <a:r>
              <a:rPr lang="it-IT" dirty="0"/>
              <a:t> </a:t>
            </a:r>
            <a:r>
              <a:rPr lang="it-IT" dirty="0" err="1"/>
              <a:t>passionated</a:t>
            </a:r>
            <a:endParaRPr lang="it-IT" dirty="0"/>
          </a:p>
          <a:p>
            <a:pPr lvl="1"/>
            <a:r>
              <a:rPr lang="it-IT" dirty="0" err="1"/>
              <a:t>Often</a:t>
            </a:r>
            <a:r>
              <a:rPr lang="it-IT" dirty="0"/>
              <a:t> </a:t>
            </a:r>
            <a:r>
              <a:rPr lang="it-IT" b="1" dirty="0" err="1"/>
              <a:t>not</a:t>
            </a:r>
            <a:r>
              <a:rPr lang="it-IT" b="1" dirty="0"/>
              <a:t> </a:t>
            </a:r>
            <a:r>
              <a:rPr lang="it-IT" b="1" dirty="0" err="1"/>
              <a:t>technologically</a:t>
            </a:r>
            <a:r>
              <a:rPr lang="it-IT" b="1" dirty="0"/>
              <a:t> </a:t>
            </a:r>
            <a:r>
              <a:rPr lang="it-IT" b="1" dirty="0" err="1"/>
              <a:t>updated</a:t>
            </a:r>
            <a:endParaRPr lang="it-IT" b="1" dirty="0"/>
          </a:p>
          <a:p>
            <a:pPr lvl="1"/>
            <a:r>
              <a:rPr lang="it-IT" dirty="0" err="1"/>
              <a:t>Really</a:t>
            </a:r>
            <a:r>
              <a:rPr lang="it-IT" dirty="0"/>
              <a:t> </a:t>
            </a:r>
            <a:r>
              <a:rPr lang="it-IT" dirty="0" err="1"/>
              <a:t>devoted</a:t>
            </a:r>
            <a:r>
              <a:rPr lang="it-IT" dirty="0"/>
              <a:t> to </a:t>
            </a:r>
            <a:r>
              <a:rPr lang="it-IT" b="1" dirty="0" err="1"/>
              <a:t>passionated</a:t>
            </a:r>
            <a:r>
              <a:rPr lang="it-IT" b="1" dirty="0"/>
              <a:t> and amateurs target</a:t>
            </a:r>
          </a:p>
          <a:p>
            <a:pPr lvl="1"/>
            <a:r>
              <a:rPr lang="it-IT" dirty="0" err="1"/>
              <a:t>Lack</a:t>
            </a:r>
            <a:r>
              <a:rPr lang="it-IT" dirty="0"/>
              <a:t> of high </a:t>
            </a:r>
            <a:r>
              <a:rPr lang="it-IT" dirty="0" err="1"/>
              <a:t>museographic</a:t>
            </a:r>
            <a:r>
              <a:rPr lang="it-IT" dirty="0"/>
              <a:t> standards</a:t>
            </a:r>
          </a:p>
          <a:p>
            <a:r>
              <a:rPr lang="it-IT" dirty="0" err="1"/>
              <a:t>Lack</a:t>
            </a:r>
            <a:r>
              <a:rPr lang="it-IT" dirty="0"/>
              <a:t> of overall </a:t>
            </a:r>
            <a:r>
              <a:rPr lang="it-IT" dirty="0" err="1"/>
              <a:t>insitutions</a:t>
            </a:r>
            <a:r>
              <a:rPr lang="it-IT" dirty="0"/>
              <a:t> </a:t>
            </a:r>
            <a:r>
              <a:rPr lang="it-IT" dirty="0" err="1"/>
              <a:t>about</a:t>
            </a:r>
            <a:r>
              <a:rPr lang="it-IT" dirty="0"/>
              <a:t> </a:t>
            </a:r>
            <a:r>
              <a:rPr lang="en-GB" dirty="0"/>
              <a:t>anti-</a:t>
            </a:r>
            <a:r>
              <a:rPr lang="en-GB" dirty="0" err="1"/>
              <a:t>specistic</a:t>
            </a:r>
            <a:r>
              <a:rPr lang="en-GB" dirty="0"/>
              <a:t> view of interpersonal relationship and family's bounds</a:t>
            </a:r>
          </a:p>
          <a:p>
            <a:r>
              <a:rPr lang="it-IT" dirty="0"/>
              <a:t>Scientific institutions </a:t>
            </a:r>
            <a:r>
              <a:rPr lang="it-IT" dirty="0" err="1"/>
              <a:t>e.i.</a:t>
            </a:r>
            <a:r>
              <a:rPr lang="it-IT" dirty="0"/>
              <a:t> </a:t>
            </a:r>
            <a:r>
              <a:rPr lang="it-IT" dirty="0">
                <a:hlinkClick r:id="rId4"/>
              </a:rPr>
              <a:t>Collezione di Anatomia degli Animali Domestici dell’Università di Bologna</a:t>
            </a:r>
            <a:endParaRPr lang="it-IT" dirty="0"/>
          </a:p>
          <a:p>
            <a:pPr lvl="1"/>
            <a:endParaRPr lang="it-IT" dirty="0"/>
          </a:p>
          <a:p>
            <a:pPr lvl="1"/>
            <a:endParaRPr lang="it-IT" dirty="0"/>
          </a:p>
          <a:p>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20077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2592925" y="624110"/>
            <a:ext cx="9432498" cy="1280890"/>
          </a:xfrm>
        </p:spPr>
        <p:txBody>
          <a:bodyPr>
            <a:normAutofit fontScale="90000"/>
          </a:bodyPr>
          <a:lstStyle/>
          <a:p>
            <a:r>
              <a:rPr lang="en-GB" dirty="0"/>
              <a:t>2. Two case study</a:t>
            </a:r>
            <a:br>
              <a:rPr lang="en-GB" dirty="0"/>
            </a:br>
            <a:r>
              <a:rPr lang="en-GB" dirty="0"/>
              <a:t>Real Cat museum(s)</a:t>
            </a:r>
          </a:p>
        </p:txBody>
      </p:sp>
      <p:sp>
        <p:nvSpPr>
          <p:cNvPr id="4" name="Segnaposto contenuto 3">
            <a:extLst>
              <a:ext uri="{FF2B5EF4-FFF2-40B4-BE49-F238E27FC236}">
                <a16:creationId xmlns:a16="http://schemas.microsoft.com/office/drawing/2014/main" id="{5247ABEE-2ECE-4264-9E60-829A552F6835}"/>
              </a:ext>
            </a:extLst>
          </p:cNvPr>
          <p:cNvSpPr>
            <a:spLocks noGrp="1"/>
          </p:cNvSpPr>
          <p:nvPr>
            <p:ph idx="1"/>
          </p:nvPr>
        </p:nvSpPr>
        <p:spPr>
          <a:xfrm>
            <a:off x="1531918" y="2133600"/>
            <a:ext cx="7172696" cy="4623460"/>
          </a:xfrm>
        </p:spPr>
        <p:txBody>
          <a:bodyPr>
            <a:normAutofit/>
          </a:bodyPr>
          <a:lstStyle/>
          <a:p>
            <a:r>
              <a:rPr lang="it-IT" dirty="0" err="1"/>
              <a:t>We</a:t>
            </a:r>
            <a:r>
              <a:rPr lang="it-IT" dirty="0"/>
              <a:t> </a:t>
            </a:r>
            <a:r>
              <a:rPr lang="it-IT" dirty="0" err="1"/>
              <a:t>choose</a:t>
            </a:r>
            <a:r>
              <a:rPr lang="it-IT" dirty="0"/>
              <a:t> </a:t>
            </a:r>
            <a:r>
              <a:rPr lang="it-IT" dirty="0" err="1"/>
              <a:t>as</a:t>
            </a:r>
            <a:r>
              <a:rPr lang="it-IT" dirty="0"/>
              <a:t> </a:t>
            </a:r>
            <a:r>
              <a:rPr lang="it-IT" dirty="0" err="1"/>
              <a:t>example</a:t>
            </a:r>
            <a:r>
              <a:rPr lang="it-IT" dirty="0"/>
              <a:t> the </a:t>
            </a:r>
            <a:r>
              <a:rPr lang="it-IT" dirty="0" err="1">
                <a:hlinkClick r:id="rId3"/>
              </a:rPr>
              <a:t>KattenKabinet</a:t>
            </a:r>
            <a:r>
              <a:rPr lang="it-IT" dirty="0"/>
              <a:t> (</a:t>
            </a:r>
            <a:r>
              <a:rPr lang="it-IT" dirty="0" err="1"/>
              <a:t>Cat</a:t>
            </a:r>
            <a:r>
              <a:rPr lang="it-IT" dirty="0"/>
              <a:t> Cabinet)</a:t>
            </a:r>
          </a:p>
          <a:p>
            <a:pPr lvl="1"/>
            <a:r>
              <a:rPr lang="it-IT" dirty="0">
                <a:hlinkClick r:id="rId3"/>
              </a:rPr>
              <a:t>https://www.kattenkabinet.nl/</a:t>
            </a:r>
            <a:r>
              <a:rPr lang="it-IT" dirty="0"/>
              <a:t> </a:t>
            </a:r>
          </a:p>
          <a:p>
            <a:pPr lvl="1"/>
            <a:r>
              <a:rPr lang="it-IT" dirty="0">
                <a:hlinkClick r:id="rId4"/>
              </a:rPr>
              <a:t>https://www.facebook.com/CatCabinet/</a:t>
            </a:r>
            <a:endParaRPr lang="it-IT" dirty="0"/>
          </a:p>
          <a:p>
            <a:pPr lvl="1"/>
            <a:r>
              <a:rPr lang="it-IT" dirty="0">
                <a:hlinkClick r:id="rId5"/>
              </a:rPr>
              <a:t>https://www.instagram.com/het.kattenkabinet/</a:t>
            </a:r>
            <a:r>
              <a:rPr lang="it-IT" dirty="0"/>
              <a:t> </a:t>
            </a:r>
          </a:p>
          <a:p>
            <a:pPr lvl="1"/>
            <a:r>
              <a:rPr lang="en-GB" sz="1600" b="1" dirty="0" err="1">
                <a:solidFill>
                  <a:schemeClr val="tx1">
                    <a:lumMod val="75000"/>
                    <a:lumOff val="25000"/>
                  </a:schemeClr>
                </a:solidFill>
              </a:rPr>
              <a:t>Herengracht</a:t>
            </a:r>
            <a:r>
              <a:rPr lang="en-GB" sz="1600" b="1" dirty="0">
                <a:solidFill>
                  <a:schemeClr val="tx1">
                    <a:lumMod val="75000"/>
                    <a:lumOff val="25000"/>
                  </a:schemeClr>
                </a:solidFill>
              </a:rPr>
              <a:t> 497, 1017 BT Amsterdam The Netherlands</a:t>
            </a:r>
          </a:p>
          <a:p>
            <a:pPr lvl="1"/>
            <a:r>
              <a:rPr lang="en-GB" b="1" dirty="0"/>
              <a:t>Tuesday to Sunday from 12:00-17:00</a:t>
            </a:r>
            <a:endParaRPr lang="it-IT" b="1" dirty="0"/>
          </a:p>
          <a:p>
            <a:pPr marL="0" indent="0">
              <a:buNone/>
            </a:pPr>
            <a:endParaRPr lang="it-IT" dirty="0"/>
          </a:p>
          <a:p>
            <a:r>
              <a:rPr lang="it-IT" b="1" dirty="0" err="1"/>
              <a:t>Context</a:t>
            </a:r>
            <a:endParaRPr lang="it-IT" b="1"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3" name="Rettangolo con angoli arrotondati 2">
            <a:extLst>
              <a:ext uri="{FF2B5EF4-FFF2-40B4-BE49-F238E27FC236}">
                <a16:creationId xmlns:a16="http://schemas.microsoft.com/office/drawing/2014/main" id="{A50D1A3F-DA6F-4548-992E-BC6C3707EFA1}"/>
              </a:ext>
            </a:extLst>
          </p:cNvPr>
          <p:cNvSpPr/>
          <p:nvPr/>
        </p:nvSpPr>
        <p:spPr>
          <a:xfrm>
            <a:off x="8463661" y="333376"/>
            <a:ext cx="3498036" cy="1490662"/>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lumMod val="75000"/>
                    <a:lumOff val="25000"/>
                  </a:schemeClr>
                </a:solidFill>
              </a:rPr>
              <a:t>The Cat Cabinet was founded in commemoration of the </a:t>
            </a:r>
            <a:r>
              <a:rPr lang="en-GB" sz="1400" b="1" dirty="0">
                <a:solidFill>
                  <a:schemeClr val="tx1">
                    <a:lumMod val="75000"/>
                    <a:lumOff val="25000"/>
                  </a:schemeClr>
                </a:solidFill>
              </a:rPr>
              <a:t>ginger cat John Pierpont Morgan (1966-1983). </a:t>
            </a:r>
            <a:r>
              <a:rPr lang="en-GB" sz="1400" dirty="0">
                <a:solidFill>
                  <a:schemeClr val="tx1">
                    <a:lumMod val="75000"/>
                    <a:lumOff val="25000"/>
                  </a:schemeClr>
                </a:solidFill>
              </a:rPr>
              <a:t>This special cat was the stubborn, headstrong companion of the museum's founder, </a:t>
            </a:r>
            <a:r>
              <a:rPr lang="en-GB" sz="1400" b="1" dirty="0">
                <a:solidFill>
                  <a:schemeClr val="tx1">
                    <a:lumMod val="75000"/>
                    <a:lumOff val="25000"/>
                  </a:schemeClr>
                </a:solidFill>
              </a:rPr>
              <a:t>Bob Meijer</a:t>
            </a:r>
            <a:r>
              <a:rPr lang="en-GB" sz="1400" dirty="0">
                <a:solidFill>
                  <a:schemeClr val="tx1">
                    <a:lumMod val="75000"/>
                    <a:lumOff val="25000"/>
                  </a:schemeClr>
                </a:solidFill>
              </a:rPr>
              <a:t>.</a:t>
            </a:r>
          </a:p>
        </p:txBody>
      </p:sp>
      <p:sp>
        <p:nvSpPr>
          <p:cNvPr id="6" name="Rettangolo con angoli arrotondati 5">
            <a:extLst>
              <a:ext uri="{FF2B5EF4-FFF2-40B4-BE49-F238E27FC236}">
                <a16:creationId xmlns:a16="http://schemas.microsoft.com/office/drawing/2014/main" id="{DFEC1D6A-B1FA-40B4-AD53-29E404967BDF}"/>
              </a:ext>
            </a:extLst>
          </p:cNvPr>
          <p:cNvSpPr/>
          <p:nvPr/>
        </p:nvSpPr>
        <p:spPr>
          <a:xfrm>
            <a:off x="8463661" y="1900237"/>
            <a:ext cx="3498036" cy="1171576"/>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lumMod val="75000"/>
                    <a:lumOff val="25000"/>
                  </a:schemeClr>
                </a:solidFill>
              </a:rPr>
              <a:t>The museum is housed in the </a:t>
            </a:r>
            <a:r>
              <a:rPr lang="en-GB" sz="1400" b="1" dirty="0">
                <a:solidFill>
                  <a:schemeClr val="tx1">
                    <a:lumMod val="75000"/>
                    <a:lumOff val="25000"/>
                  </a:schemeClr>
                </a:solidFill>
              </a:rPr>
              <a:t>impressive, classically-furnished first floor</a:t>
            </a:r>
            <a:r>
              <a:rPr lang="en-GB" sz="1400" dirty="0">
                <a:solidFill>
                  <a:schemeClr val="tx1">
                    <a:lumMod val="75000"/>
                    <a:lumOff val="25000"/>
                  </a:schemeClr>
                </a:solidFill>
              </a:rPr>
              <a:t> - or piano </a:t>
            </a:r>
            <a:r>
              <a:rPr lang="en-GB" sz="1400" dirty="0" err="1">
                <a:solidFill>
                  <a:schemeClr val="tx1">
                    <a:lumMod val="75000"/>
                    <a:lumOff val="25000"/>
                  </a:schemeClr>
                </a:solidFill>
              </a:rPr>
              <a:t>nobile</a:t>
            </a:r>
            <a:r>
              <a:rPr lang="en-GB" sz="1400" dirty="0">
                <a:solidFill>
                  <a:schemeClr val="tx1">
                    <a:lumMod val="75000"/>
                    <a:lumOff val="25000"/>
                  </a:schemeClr>
                </a:solidFill>
              </a:rPr>
              <a:t> - which contains five rooms and is itself an attraction.</a:t>
            </a:r>
          </a:p>
        </p:txBody>
      </p:sp>
      <p:sp>
        <p:nvSpPr>
          <p:cNvPr id="7" name="Rettangolo con angoli arrotondati 6">
            <a:extLst>
              <a:ext uri="{FF2B5EF4-FFF2-40B4-BE49-F238E27FC236}">
                <a16:creationId xmlns:a16="http://schemas.microsoft.com/office/drawing/2014/main" id="{D9156884-E48B-442F-BE23-3BEA96B31AA2}"/>
              </a:ext>
            </a:extLst>
          </p:cNvPr>
          <p:cNvSpPr/>
          <p:nvPr/>
        </p:nvSpPr>
        <p:spPr>
          <a:xfrm>
            <a:off x="8463661" y="3146899"/>
            <a:ext cx="3498036" cy="1171576"/>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lumMod val="75000"/>
                    <a:lumOff val="25000"/>
                  </a:schemeClr>
                </a:solidFill>
              </a:rPr>
              <a:t>The collection of the Cat Cabinet offers a wide look at the role of the </a:t>
            </a:r>
            <a:r>
              <a:rPr lang="en-GB" sz="1400" b="1" dirty="0">
                <a:solidFill>
                  <a:schemeClr val="tx1">
                    <a:lumMod val="75000"/>
                    <a:lumOff val="25000"/>
                  </a:schemeClr>
                </a:solidFill>
              </a:rPr>
              <a:t>cat in art and in culture </a:t>
            </a:r>
            <a:r>
              <a:rPr lang="en-GB" sz="1400" dirty="0">
                <a:solidFill>
                  <a:schemeClr val="tx1">
                    <a:lumMod val="75000"/>
                    <a:lumOff val="25000"/>
                  </a:schemeClr>
                </a:solidFill>
              </a:rPr>
              <a:t>through the centuries.</a:t>
            </a:r>
          </a:p>
        </p:txBody>
      </p:sp>
      <p:sp>
        <p:nvSpPr>
          <p:cNvPr id="8" name="Rettangolo con angoli arrotondati 7">
            <a:extLst>
              <a:ext uri="{FF2B5EF4-FFF2-40B4-BE49-F238E27FC236}">
                <a16:creationId xmlns:a16="http://schemas.microsoft.com/office/drawing/2014/main" id="{835D2DEB-CE01-4DBF-8FD2-C6BA0287B47B}"/>
              </a:ext>
            </a:extLst>
          </p:cNvPr>
          <p:cNvSpPr/>
          <p:nvPr/>
        </p:nvSpPr>
        <p:spPr>
          <a:xfrm>
            <a:off x="6222670" y="4393561"/>
            <a:ext cx="5739027" cy="2478994"/>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1200" b="1" dirty="0" err="1">
                <a:solidFill>
                  <a:schemeClr val="tx1">
                    <a:lumMod val="75000"/>
                    <a:lumOff val="25000"/>
                  </a:schemeClr>
                </a:solidFill>
              </a:rPr>
              <a:t>Neighborhood</a:t>
            </a:r>
            <a:r>
              <a:rPr lang="en-GB" sz="1200" b="1" dirty="0">
                <a:solidFill>
                  <a:schemeClr val="tx1">
                    <a:lumMod val="75000"/>
                    <a:lumOff val="25000"/>
                  </a:schemeClr>
                </a:solidFill>
              </a:rPr>
              <a:t>: Centrum</a:t>
            </a:r>
          </a:p>
          <a:p>
            <a:r>
              <a:rPr lang="en-GB" sz="1200" dirty="0">
                <a:solidFill>
                  <a:schemeClr val="tx1">
                    <a:lumMod val="75000"/>
                    <a:lumOff val="25000"/>
                  </a:schemeClr>
                </a:solidFill>
              </a:rPr>
              <a:t>Amsterdam’s buzzing hub, with its sprawling network of tram rails and a seemingly constant flow of tourists and commuters, yields convenient access to some of the best sightseeing, shopping, and street life in Europe. Closest at hand are the Royal Palace, the quaint shops of </a:t>
            </a:r>
            <a:r>
              <a:rPr lang="en-GB" sz="1200" dirty="0" err="1">
                <a:solidFill>
                  <a:schemeClr val="tx1">
                    <a:lumMod val="75000"/>
                    <a:lumOff val="25000"/>
                  </a:schemeClr>
                </a:solidFill>
              </a:rPr>
              <a:t>Haalremmerdijk</a:t>
            </a:r>
            <a:r>
              <a:rPr lang="en-GB" sz="1200" dirty="0">
                <a:solidFill>
                  <a:schemeClr val="tx1">
                    <a:lumMod val="75000"/>
                    <a:lumOff val="25000"/>
                  </a:schemeClr>
                </a:solidFill>
              </a:rPr>
              <a:t>, the pedestrianized zones </a:t>
            </a:r>
            <a:r>
              <a:rPr lang="en-GB" sz="1200" dirty="0" err="1">
                <a:solidFill>
                  <a:schemeClr val="tx1">
                    <a:lumMod val="75000"/>
                    <a:lumOff val="25000"/>
                  </a:schemeClr>
                </a:solidFill>
              </a:rPr>
              <a:t>Kalverstraat</a:t>
            </a:r>
            <a:r>
              <a:rPr lang="en-GB" sz="1200" dirty="0">
                <a:solidFill>
                  <a:schemeClr val="tx1">
                    <a:lumMod val="75000"/>
                    <a:lumOff val="25000"/>
                  </a:schemeClr>
                </a:solidFill>
              </a:rPr>
              <a:t> and Dam Square with popular </a:t>
            </a:r>
            <a:r>
              <a:rPr lang="en-GB" sz="1200" dirty="0" err="1">
                <a:solidFill>
                  <a:schemeClr val="tx1">
                    <a:lumMod val="75000"/>
                    <a:lumOff val="25000"/>
                  </a:schemeClr>
                </a:solidFill>
              </a:rPr>
              <a:t>neighborhoods</a:t>
            </a:r>
            <a:r>
              <a:rPr lang="en-GB" sz="1200" dirty="0">
                <a:solidFill>
                  <a:schemeClr val="tx1">
                    <a:lumMod val="75000"/>
                    <a:lumOff val="25000"/>
                  </a:schemeClr>
                </a:solidFill>
              </a:rPr>
              <a:t> such as the Red Light District, and the Canal Ring hardly more than a moment’s stroll away. With the well-connected </a:t>
            </a:r>
            <a:r>
              <a:rPr lang="en-GB" sz="1200" dirty="0" err="1">
                <a:solidFill>
                  <a:schemeClr val="tx1">
                    <a:lumMod val="75000"/>
                    <a:lumOff val="25000"/>
                  </a:schemeClr>
                </a:solidFill>
              </a:rPr>
              <a:t>Centraal</a:t>
            </a:r>
            <a:r>
              <a:rPr lang="en-GB" sz="1200" dirty="0">
                <a:solidFill>
                  <a:schemeClr val="tx1">
                    <a:lumMod val="75000"/>
                    <a:lumOff val="25000"/>
                  </a:schemeClr>
                </a:solidFill>
              </a:rPr>
              <a:t> Station as Centrum’s base, it's easy to travel farther afield via one of the city’s iconic trams. (from </a:t>
            </a:r>
            <a:r>
              <a:rPr lang="en-GB" sz="1200" dirty="0">
                <a:solidFill>
                  <a:schemeClr val="tx1">
                    <a:lumMod val="75000"/>
                    <a:lumOff val="25000"/>
                  </a:schemeClr>
                </a:solidFill>
                <a:hlinkClick r:id="rId6"/>
              </a:rPr>
              <a:t>https://www.tripadvisor.com/Attraction_Review-g188590-d196104-Reviews-The_Cat_Cabinet-Amsterdam_North_Holland_Province.html</a:t>
            </a:r>
            <a:r>
              <a:rPr lang="en-GB" sz="1200" dirty="0">
                <a:solidFill>
                  <a:schemeClr val="tx1">
                    <a:lumMod val="75000"/>
                    <a:lumOff val="25000"/>
                  </a:schemeClr>
                </a:solidFill>
              </a:rPr>
              <a:t>)</a:t>
            </a:r>
          </a:p>
        </p:txBody>
      </p:sp>
    </p:spTree>
    <p:extLst>
      <p:ext uri="{BB962C8B-B14F-4D97-AF65-F5344CB8AC3E}">
        <p14:creationId xmlns:p14="http://schemas.microsoft.com/office/powerpoint/2010/main" val="283768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500"/>
                                        <p:tgtEl>
                                          <p:spTgt spid="4">
                                            <p:txEl>
                                              <p:pRg st="2" end="2"/>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500"/>
                                        <p:tgtEl>
                                          <p:spTgt spid="4">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fade">
                                      <p:cBhvr>
                                        <p:cTn id="28" dur="500"/>
                                        <p:tgtEl>
                                          <p:spTgt spid="4">
                                            <p:txEl>
                                              <p:pRg st="7" end="7"/>
                                            </p:txEl>
                                          </p:spTgt>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2592925" y="624110"/>
            <a:ext cx="9432498" cy="1280890"/>
          </a:xfrm>
        </p:spPr>
        <p:txBody>
          <a:bodyPr>
            <a:normAutofit fontScale="90000"/>
          </a:bodyPr>
          <a:lstStyle/>
          <a:p>
            <a:r>
              <a:rPr lang="en-GB" dirty="0"/>
              <a:t>2. Two case study</a:t>
            </a:r>
            <a:br>
              <a:rPr lang="en-GB" dirty="0"/>
            </a:br>
            <a:r>
              <a:rPr lang="en-GB" dirty="0"/>
              <a:t>Real Cat museum(s)</a:t>
            </a:r>
          </a:p>
        </p:txBody>
      </p:sp>
      <p:sp>
        <p:nvSpPr>
          <p:cNvPr id="4" name="Segnaposto contenuto 3">
            <a:extLst>
              <a:ext uri="{FF2B5EF4-FFF2-40B4-BE49-F238E27FC236}">
                <a16:creationId xmlns:a16="http://schemas.microsoft.com/office/drawing/2014/main" id="{5247ABEE-2ECE-4264-9E60-829A552F6835}"/>
              </a:ext>
            </a:extLst>
          </p:cNvPr>
          <p:cNvSpPr>
            <a:spLocks noGrp="1"/>
          </p:cNvSpPr>
          <p:nvPr>
            <p:ph idx="1"/>
          </p:nvPr>
        </p:nvSpPr>
        <p:spPr>
          <a:xfrm>
            <a:off x="1531918" y="2133600"/>
            <a:ext cx="7172696" cy="4623460"/>
          </a:xfrm>
        </p:spPr>
        <p:txBody>
          <a:bodyPr>
            <a:normAutofit fontScale="85000" lnSpcReduction="10000"/>
          </a:bodyPr>
          <a:lstStyle/>
          <a:p>
            <a:r>
              <a:rPr lang="it-IT" dirty="0" err="1"/>
              <a:t>We</a:t>
            </a:r>
            <a:r>
              <a:rPr lang="it-IT" dirty="0"/>
              <a:t> </a:t>
            </a:r>
            <a:r>
              <a:rPr lang="it-IT" dirty="0" err="1"/>
              <a:t>choose</a:t>
            </a:r>
            <a:r>
              <a:rPr lang="it-IT" dirty="0"/>
              <a:t> </a:t>
            </a:r>
            <a:r>
              <a:rPr lang="it-IT" dirty="0" err="1"/>
              <a:t>as</a:t>
            </a:r>
            <a:r>
              <a:rPr lang="it-IT" dirty="0"/>
              <a:t> </a:t>
            </a:r>
            <a:r>
              <a:rPr lang="it-IT" dirty="0" err="1"/>
              <a:t>example</a:t>
            </a:r>
            <a:r>
              <a:rPr lang="it-IT" dirty="0"/>
              <a:t> the </a:t>
            </a:r>
            <a:r>
              <a:rPr lang="it-IT" dirty="0" err="1">
                <a:hlinkClick r:id="rId3"/>
              </a:rPr>
              <a:t>KattenKabinet</a:t>
            </a:r>
            <a:r>
              <a:rPr lang="it-IT" dirty="0"/>
              <a:t> (</a:t>
            </a:r>
            <a:r>
              <a:rPr lang="it-IT" dirty="0" err="1"/>
              <a:t>Cat</a:t>
            </a:r>
            <a:r>
              <a:rPr lang="it-IT" dirty="0"/>
              <a:t> Cabinet)</a:t>
            </a:r>
          </a:p>
          <a:p>
            <a:r>
              <a:rPr lang="it-IT" b="1" dirty="0"/>
              <a:t>Star Assets</a:t>
            </a:r>
          </a:p>
          <a:p>
            <a:pPr lvl="1"/>
            <a:r>
              <a:rPr lang="it-IT" dirty="0"/>
              <a:t>Location</a:t>
            </a:r>
          </a:p>
          <a:p>
            <a:pPr lvl="1"/>
            <a:r>
              <a:rPr lang="it-IT" dirty="0"/>
              <a:t>Art </a:t>
            </a:r>
            <a:r>
              <a:rPr lang="it-IT" dirty="0" err="1"/>
              <a:t>collection</a:t>
            </a:r>
            <a:endParaRPr lang="it-IT" dirty="0"/>
          </a:p>
          <a:p>
            <a:pPr lvl="1"/>
            <a:r>
              <a:rPr lang="it-IT" dirty="0" err="1"/>
              <a:t>Attention</a:t>
            </a:r>
            <a:r>
              <a:rPr lang="it-IT" dirty="0"/>
              <a:t> to interaction (</a:t>
            </a:r>
            <a:r>
              <a:rPr lang="it-IT" dirty="0" err="1"/>
              <a:t>early</a:t>
            </a:r>
            <a:r>
              <a:rPr lang="it-IT" dirty="0"/>
              <a:t> Virtual tour in flash)</a:t>
            </a:r>
          </a:p>
          <a:p>
            <a:r>
              <a:rPr lang="it-IT" b="1" dirty="0"/>
              <a:t>Audience</a:t>
            </a:r>
          </a:p>
          <a:p>
            <a:pPr lvl="1"/>
            <a:r>
              <a:rPr lang="it-IT" dirty="0" err="1"/>
              <a:t>Passionated</a:t>
            </a:r>
            <a:r>
              <a:rPr lang="it-IT" dirty="0"/>
              <a:t> and amateurs target</a:t>
            </a:r>
          </a:p>
          <a:p>
            <a:pPr lvl="1"/>
            <a:r>
              <a:rPr lang="it-IT" dirty="0"/>
              <a:t>Art </a:t>
            </a:r>
            <a:r>
              <a:rPr lang="it-IT" dirty="0" err="1"/>
              <a:t>historian</a:t>
            </a:r>
            <a:r>
              <a:rPr lang="it-IT" dirty="0"/>
              <a:t> …</a:t>
            </a:r>
          </a:p>
          <a:p>
            <a:pPr lvl="1"/>
            <a:r>
              <a:rPr lang="it-IT" dirty="0"/>
              <a:t>General </a:t>
            </a:r>
            <a:r>
              <a:rPr lang="it-IT" dirty="0" err="1"/>
              <a:t>tourist</a:t>
            </a:r>
            <a:endParaRPr lang="it-IT" dirty="0"/>
          </a:p>
          <a:p>
            <a:r>
              <a:rPr lang="en-GB" b="1" dirty="0"/>
              <a:t>Institutional goals</a:t>
            </a:r>
            <a:endParaRPr lang="it-IT" b="1" dirty="0"/>
          </a:p>
          <a:p>
            <a:pPr lvl="1"/>
            <a:r>
              <a:rPr lang="it-IT" dirty="0" err="1"/>
              <a:t>Renewal</a:t>
            </a:r>
            <a:r>
              <a:rPr lang="it-IT" dirty="0"/>
              <a:t> the </a:t>
            </a:r>
            <a:r>
              <a:rPr lang="it-IT" dirty="0" err="1"/>
              <a:t>communication</a:t>
            </a:r>
            <a:r>
              <a:rPr lang="it-IT" dirty="0"/>
              <a:t> and website</a:t>
            </a:r>
          </a:p>
          <a:p>
            <a:pPr lvl="1"/>
            <a:r>
              <a:rPr lang="it-IT" dirty="0" err="1"/>
              <a:t>Attract</a:t>
            </a:r>
            <a:r>
              <a:rPr lang="it-IT" dirty="0"/>
              <a:t> new audience</a:t>
            </a:r>
          </a:p>
          <a:p>
            <a:pPr lvl="1"/>
            <a:r>
              <a:rPr lang="it-IT" dirty="0" err="1"/>
              <a:t>Survive</a:t>
            </a:r>
            <a:r>
              <a:rPr lang="it-IT" dirty="0"/>
              <a:t> the </a:t>
            </a:r>
            <a:r>
              <a:rPr lang="it-IT" dirty="0" err="1"/>
              <a:t>fundator</a:t>
            </a:r>
            <a:endParaRPr lang="it-IT" dirty="0"/>
          </a:p>
          <a:p>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948494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2592925" y="624110"/>
            <a:ext cx="9432498" cy="1280890"/>
          </a:xfrm>
        </p:spPr>
        <p:txBody>
          <a:bodyPr>
            <a:normAutofit fontScale="90000"/>
          </a:bodyPr>
          <a:lstStyle/>
          <a:p>
            <a:r>
              <a:rPr lang="en-GB" dirty="0"/>
              <a:t>2. Two case study</a:t>
            </a:r>
            <a:br>
              <a:rPr lang="en-GB" dirty="0"/>
            </a:br>
            <a:r>
              <a:rPr lang="en-GB" dirty="0"/>
              <a:t>Virtual exposition on artists-pets relationships</a:t>
            </a:r>
            <a:br>
              <a:rPr lang="en-GB" dirty="0"/>
            </a:br>
            <a:endParaRPr lang="en-GB" dirty="0"/>
          </a:p>
        </p:txBody>
      </p:sp>
      <p:sp>
        <p:nvSpPr>
          <p:cNvPr id="4" name="Segnaposto contenuto 3">
            <a:extLst>
              <a:ext uri="{FF2B5EF4-FFF2-40B4-BE49-F238E27FC236}">
                <a16:creationId xmlns:a16="http://schemas.microsoft.com/office/drawing/2014/main" id="{5247ABEE-2ECE-4264-9E60-829A552F6835}"/>
              </a:ext>
            </a:extLst>
          </p:cNvPr>
          <p:cNvSpPr>
            <a:spLocks noGrp="1"/>
          </p:cNvSpPr>
          <p:nvPr>
            <p:ph idx="1"/>
          </p:nvPr>
        </p:nvSpPr>
        <p:spPr/>
        <p:txBody>
          <a:bodyPr>
            <a:normAutofit fontScale="85000" lnSpcReduction="20000"/>
          </a:bodyPr>
          <a:lstStyle/>
          <a:p>
            <a:r>
              <a:rPr lang="it-IT" dirty="0"/>
              <a:t>For a</a:t>
            </a:r>
          </a:p>
          <a:p>
            <a:r>
              <a:rPr lang="it-IT" dirty="0" err="1"/>
              <a:t>Analyzing</a:t>
            </a:r>
            <a:endParaRPr lang="it-IT" dirty="0"/>
          </a:p>
          <a:p>
            <a:r>
              <a:rPr lang="it-IT" dirty="0"/>
              <a:t> </a:t>
            </a:r>
            <a:r>
              <a:rPr lang="it-IT" dirty="0" err="1"/>
              <a:t>then</a:t>
            </a:r>
            <a:r>
              <a:rPr lang="it-IT" dirty="0"/>
              <a:t> </a:t>
            </a:r>
            <a:r>
              <a:rPr lang="it-IT" dirty="0" err="1"/>
              <a:t>started</a:t>
            </a:r>
            <a:endParaRPr lang="it-IT" dirty="0"/>
          </a:p>
          <a:p>
            <a:r>
              <a:rPr lang="it-IT" dirty="0"/>
              <a:t>Star Assets:</a:t>
            </a:r>
          </a:p>
          <a:p>
            <a:pPr lvl="1"/>
            <a:r>
              <a:rPr lang="it-IT" dirty="0"/>
              <a:t>….</a:t>
            </a:r>
            <a:br>
              <a:rPr lang="it-IT" dirty="0"/>
            </a:br>
            <a:r>
              <a:rPr lang="it-IT" dirty="0"/>
              <a:t>…</a:t>
            </a:r>
            <a:endParaRPr lang="it-IT" b="1" dirty="0"/>
          </a:p>
          <a:p>
            <a:pPr lvl="1"/>
            <a:r>
              <a:rPr lang="it-IT" dirty="0"/>
              <a:t>…</a:t>
            </a:r>
          </a:p>
          <a:p>
            <a:r>
              <a:rPr lang="it-IT" dirty="0"/>
              <a:t>Audience</a:t>
            </a:r>
          </a:p>
          <a:p>
            <a:r>
              <a:rPr lang="en-GB" dirty="0"/>
              <a:t>Institutional goals</a:t>
            </a:r>
          </a:p>
          <a:p>
            <a:pPr lvl="1"/>
            <a:r>
              <a:rPr lang="it-IT" dirty="0" err="1"/>
              <a:t>Motivations</a:t>
            </a:r>
            <a:endParaRPr lang="it-IT" dirty="0"/>
          </a:p>
          <a:p>
            <a:pPr lvl="1"/>
            <a:r>
              <a:rPr lang="it-IT" dirty="0" err="1"/>
              <a:t>Barriers</a:t>
            </a:r>
            <a:endParaRPr lang="it-IT" b="1" dirty="0"/>
          </a:p>
          <a:p>
            <a:pPr lvl="1"/>
            <a:r>
              <a:rPr lang="it-IT" dirty="0"/>
              <a:t>Capabilities</a:t>
            </a:r>
            <a:endParaRPr lang="it-IT" b="1" dirty="0"/>
          </a:p>
          <a:p>
            <a:pPr lvl="1"/>
            <a:r>
              <a:rPr lang="it-IT" dirty="0"/>
              <a:t>Devices</a:t>
            </a:r>
          </a:p>
          <a:p>
            <a:pPr lvl="1"/>
            <a:endParaRPr lang="it-IT" dirty="0"/>
          </a:p>
          <a:p>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042948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2592925" y="624110"/>
            <a:ext cx="9432498" cy="1280890"/>
          </a:xfrm>
        </p:spPr>
        <p:txBody>
          <a:bodyPr>
            <a:normAutofit/>
          </a:bodyPr>
          <a:lstStyle/>
          <a:p>
            <a:r>
              <a:rPr lang="en-GB" dirty="0"/>
              <a:t>4. Bibliography</a:t>
            </a:r>
          </a:p>
        </p:txBody>
      </p:sp>
      <p:sp>
        <p:nvSpPr>
          <p:cNvPr id="4" name="Segnaposto contenuto 3">
            <a:extLst>
              <a:ext uri="{FF2B5EF4-FFF2-40B4-BE49-F238E27FC236}">
                <a16:creationId xmlns:a16="http://schemas.microsoft.com/office/drawing/2014/main" id="{5247ABEE-2ECE-4264-9E60-829A552F6835}"/>
              </a:ext>
            </a:extLst>
          </p:cNvPr>
          <p:cNvSpPr>
            <a:spLocks noGrp="1"/>
          </p:cNvSpPr>
          <p:nvPr>
            <p:ph idx="1"/>
          </p:nvPr>
        </p:nvSpPr>
        <p:spPr/>
        <p:txBody>
          <a:bodyPr>
            <a:normAutofit/>
          </a:bodyPr>
          <a:lstStyle/>
          <a:p>
            <a:r>
              <a:rPr lang="it-IT" dirty="0"/>
              <a:t>https://enri-ca.github.io/WANTED/4.html#</a:t>
            </a:r>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01712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2592925" y="605060"/>
            <a:ext cx="8911687" cy="1280890"/>
          </a:xfrm>
        </p:spPr>
        <p:txBody>
          <a:bodyPr>
            <a:normAutofit/>
          </a:bodyPr>
          <a:lstStyle/>
          <a:p>
            <a:r>
              <a:rPr lang="en-GB" dirty="0"/>
              <a:t>WANTED!</a:t>
            </a:r>
          </a:p>
        </p:txBody>
      </p:sp>
      <p:sp>
        <p:nvSpPr>
          <p:cNvPr id="3" name="Segnaposto contenuto 2">
            <a:extLst>
              <a:ext uri="{FF2B5EF4-FFF2-40B4-BE49-F238E27FC236}">
                <a16:creationId xmlns:a16="http://schemas.microsoft.com/office/drawing/2014/main" id="{AD541DAD-9FE9-431B-A1F9-C45C932B5A87}"/>
              </a:ext>
            </a:extLst>
          </p:cNvPr>
          <p:cNvSpPr>
            <a:spLocks noGrp="1"/>
          </p:cNvSpPr>
          <p:nvPr>
            <p:ph idx="1"/>
          </p:nvPr>
        </p:nvSpPr>
        <p:spPr>
          <a:xfrm>
            <a:off x="2589213" y="2133600"/>
            <a:ext cx="4725988" cy="3777622"/>
          </a:xfrm>
        </p:spPr>
        <p:txBody>
          <a:bodyPr>
            <a:normAutofit fontScale="92500" lnSpcReduction="20000"/>
          </a:bodyPr>
          <a:lstStyle/>
          <a:p>
            <a:r>
              <a:rPr lang="en-GB" b="1" dirty="0"/>
              <a:t>Intro</a:t>
            </a:r>
          </a:p>
          <a:p>
            <a:r>
              <a:rPr lang="en-GB" b="1" dirty="0"/>
              <a:t>1. Preliminary brainstorming</a:t>
            </a:r>
          </a:p>
          <a:p>
            <a:pPr lvl="1"/>
            <a:r>
              <a:rPr lang="en-GB" dirty="0"/>
              <a:t>Corpus of lost-pets advertisements</a:t>
            </a:r>
          </a:p>
          <a:p>
            <a:pPr lvl="1"/>
            <a:r>
              <a:rPr lang="en-GB" dirty="0"/>
              <a:t>Cognitive focuses around it</a:t>
            </a:r>
          </a:p>
          <a:p>
            <a:pPr lvl="1"/>
            <a:r>
              <a:rPr lang="en-GB" dirty="0"/>
              <a:t>Benchmark on:</a:t>
            </a:r>
          </a:p>
          <a:p>
            <a:pPr lvl="2"/>
            <a:r>
              <a:rPr lang="en-GB" dirty="0"/>
              <a:t>memorial cultural institutions</a:t>
            </a:r>
          </a:p>
          <a:p>
            <a:pPr lvl="2"/>
            <a:r>
              <a:rPr lang="en-GB" dirty="0"/>
              <a:t>human-pet relation cultural institutions</a:t>
            </a:r>
          </a:p>
          <a:p>
            <a:r>
              <a:rPr lang="en-GB" b="1" dirty="0"/>
              <a:t>2. Two case study</a:t>
            </a:r>
          </a:p>
          <a:p>
            <a:pPr lvl="1"/>
            <a:r>
              <a:rPr lang="en-GB" dirty="0"/>
              <a:t>Real Cat museum(s)</a:t>
            </a:r>
          </a:p>
          <a:p>
            <a:pPr lvl="1"/>
            <a:r>
              <a:rPr lang="en-GB" dirty="0"/>
              <a:t>Virtual exposition on artists-pets relationships</a:t>
            </a:r>
          </a:p>
        </p:txBody>
      </p:sp>
      <p:sp>
        <p:nvSpPr>
          <p:cNvPr id="4" name="Segnaposto contenuto 2">
            <a:extLst>
              <a:ext uri="{FF2B5EF4-FFF2-40B4-BE49-F238E27FC236}">
                <a16:creationId xmlns:a16="http://schemas.microsoft.com/office/drawing/2014/main" id="{8CF8D081-A5D5-4FB6-B793-8AFA382D4A09}"/>
              </a:ext>
            </a:extLst>
          </p:cNvPr>
          <p:cNvSpPr txBox="1">
            <a:spLocks/>
          </p:cNvSpPr>
          <p:nvPr/>
        </p:nvSpPr>
        <p:spPr>
          <a:xfrm>
            <a:off x="7418389" y="2475318"/>
            <a:ext cx="4086223" cy="3777622"/>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GB" b="1" dirty="0"/>
              <a:t>3. The interactive applications</a:t>
            </a:r>
          </a:p>
          <a:p>
            <a:pPr lvl="1"/>
            <a:r>
              <a:rPr lang="en-GB" dirty="0"/>
              <a:t>Choose your Guide for the exhibition/museum</a:t>
            </a:r>
          </a:p>
          <a:p>
            <a:pPr lvl="1"/>
            <a:r>
              <a:rPr lang="en-GB" dirty="0"/>
              <a:t>Share your Stories</a:t>
            </a:r>
          </a:p>
          <a:p>
            <a:pPr lvl="1"/>
            <a:r>
              <a:rPr lang="en-GB" dirty="0"/>
              <a:t>[Realize your 3d-pet-model]</a:t>
            </a:r>
          </a:p>
          <a:p>
            <a:pPr lvl="1"/>
            <a:r>
              <a:rPr lang="en-GB" dirty="0"/>
              <a:t>[Search for your pet]</a:t>
            </a:r>
          </a:p>
          <a:p>
            <a:endParaRPr lang="en-GB" b="1" dirty="0"/>
          </a:p>
          <a:p>
            <a:r>
              <a:rPr lang="en-GB" b="1" dirty="0"/>
              <a:t>CMAMA</a:t>
            </a:r>
          </a:p>
          <a:p>
            <a:pPr lvl="1"/>
            <a:r>
              <a:rPr lang="en-GB" dirty="0" err="1"/>
              <a:t>abcabout</a:t>
            </a:r>
            <a:r>
              <a:rPr lang="en-GB" dirty="0"/>
              <a:t> </a:t>
            </a:r>
            <a:r>
              <a:rPr lang="en-GB" dirty="0" err="1"/>
              <a:t>nships</a:t>
            </a:r>
            <a:endParaRPr lang="en-GB" dirty="0"/>
          </a:p>
          <a:p>
            <a:pPr lvl="1"/>
            <a:r>
              <a:rPr lang="en-GB" dirty="0" err="1"/>
              <a:t>cbd</a:t>
            </a:r>
            <a:endParaRPr lang="en-GB" dirty="0"/>
          </a:p>
          <a:p>
            <a:endParaRPr lang="en-GB" b="1" dirty="0"/>
          </a:p>
          <a:p>
            <a:r>
              <a:rPr lang="en-GB" b="1" dirty="0"/>
              <a:t>Conclusions</a:t>
            </a:r>
          </a:p>
        </p:txBody>
      </p:sp>
    </p:spTree>
    <p:extLst>
      <p:ext uri="{BB962C8B-B14F-4D97-AF65-F5344CB8AC3E}">
        <p14:creationId xmlns:p14="http://schemas.microsoft.com/office/powerpoint/2010/main" val="34277414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4DAB9FD1-8CA2-4BFF-AD13-D9F31081DCA8}"/>
              </a:ext>
            </a:extLst>
          </p:cNvPr>
          <p:cNvSpPr txBox="1">
            <a:spLocks/>
          </p:cNvSpPr>
          <p:nvPr/>
        </p:nvSpPr>
        <p:spPr>
          <a:xfrm>
            <a:off x="-4" y="539105"/>
            <a:ext cx="7659588" cy="1229306"/>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r>
              <a:rPr lang="it-IT" sz="3800" dirty="0">
                <a:solidFill>
                  <a:schemeClr val="tx1"/>
                </a:solidFill>
              </a:rPr>
              <a:t>       Thank </a:t>
            </a:r>
            <a:r>
              <a:rPr lang="it-IT" sz="3800" dirty="0" err="1">
                <a:solidFill>
                  <a:schemeClr val="tx1"/>
                </a:solidFill>
              </a:rPr>
              <a:t>you</a:t>
            </a:r>
            <a:r>
              <a:rPr lang="it-IT" sz="3800" dirty="0">
                <a:solidFill>
                  <a:schemeClr val="tx1"/>
                </a:solidFill>
              </a:rPr>
              <a:t> for </a:t>
            </a:r>
            <a:r>
              <a:rPr lang="it-IT" sz="3800" dirty="0" err="1">
                <a:solidFill>
                  <a:schemeClr val="tx1"/>
                </a:solidFill>
              </a:rPr>
              <a:t>your</a:t>
            </a:r>
            <a:r>
              <a:rPr lang="it-IT" sz="3800" dirty="0">
                <a:solidFill>
                  <a:schemeClr val="tx1"/>
                </a:solidFill>
              </a:rPr>
              <a:t> </a:t>
            </a:r>
            <a:r>
              <a:rPr lang="it-IT" sz="3800" dirty="0" err="1">
                <a:solidFill>
                  <a:schemeClr val="tx1"/>
                </a:solidFill>
              </a:rPr>
              <a:t>attention</a:t>
            </a:r>
            <a:r>
              <a:rPr lang="it-IT" sz="3800" dirty="0">
                <a:solidFill>
                  <a:schemeClr val="tx1"/>
                </a:solidFill>
              </a:rPr>
              <a:t>!</a:t>
            </a:r>
            <a:endParaRPr lang="en-GB" sz="3800" dirty="0">
              <a:solidFill>
                <a:schemeClr val="tx1"/>
              </a:solidFill>
            </a:endParaRPr>
          </a:p>
        </p:txBody>
      </p:sp>
    </p:spTree>
    <p:extLst>
      <p:ext uri="{BB962C8B-B14F-4D97-AF65-F5344CB8AC3E}">
        <p14:creationId xmlns:p14="http://schemas.microsoft.com/office/powerpoint/2010/main" val="3372403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4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7839756" y="1159566"/>
            <a:ext cx="3662939" cy="4568264"/>
          </a:xfrm>
        </p:spPr>
        <p:txBody>
          <a:bodyPr anchor="ctr">
            <a:normAutofit/>
          </a:bodyPr>
          <a:lstStyle/>
          <a:p>
            <a:pPr algn="ctr"/>
            <a:r>
              <a:rPr lang="en-GB" b="1" i="0" dirty="0">
                <a:solidFill>
                  <a:srgbClr val="000000"/>
                </a:solidFill>
                <a:effectLst/>
                <a:latin typeface="Poppins" panose="00000500000000000000" pitchFamily="2" charset="0"/>
              </a:rPr>
              <a:t>WANTED</a:t>
            </a:r>
            <a:r>
              <a:rPr lang="en-GB" b="1" i="0" dirty="0">
                <a:solidFill>
                  <a:srgbClr val="FFC451"/>
                </a:solidFill>
                <a:effectLst/>
                <a:latin typeface="Poppins" panose="00000500000000000000" pitchFamily="2" charset="0"/>
              </a:rPr>
              <a:t>!</a:t>
            </a:r>
            <a:br>
              <a:rPr lang="en-GB" b="1" i="0" dirty="0">
                <a:solidFill>
                  <a:srgbClr val="FFC451"/>
                </a:solidFill>
                <a:effectLst/>
                <a:latin typeface="Poppins" panose="00000500000000000000" pitchFamily="2" charset="0"/>
              </a:rPr>
            </a:br>
            <a:r>
              <a:rPr lang="en-GB" b="1" i="0" dirty="0">
                <a:solidFill>
                  <a:srgbClr val="FFC451"/>
                </a:solidFill>
                <a:effectLst/>
                <a:latin typeface="Poppins" panose="00000500000000000000" pitchFamily="2" charset="0"/>
              </a:rPr>
              <a:t>Alive or alive</a:t>
            </a:r>
            <a:endParaRPr lang="en-GB" b="1" i="0" dirty="0">
              <a:solidFill>
                <a:srgbClr val="000000"/>
              </a:solidFill>
              <a:effectLst/>
              <a:latin typeface="Poppins" panose="00000500000000000000" pitchFamily="2" charset="0"/>
            </a:endParaRPr>
          </a:p>
        </p:txBody>
      </p:sp>
      <p:sp>
        <p:nvSpPr>
          <p:cNvPr id="3" name="Segnaposto contenuto 2">
            <a:extLst>
              <a:ext uri="{FF2B5EF4-FFF2-40B4-BE49-F238E27FC236}">
                <a16:creationId xmlns:a16="http://schemas.microsoft.com/office/drawing/2014/main" id="{AD541DAD-9FE9-431B-A1F9-C45C932B5A87}"/>
              </a:ext>
            </a:extLst>
          </p:cNvPr>
          <p:cNvSpPr>
            <a:spLocks noGrp="1"/>
          </p:cNvSpPr>
          <p:nvPr>
            <p:ph idx="1"/>
          </p:nvPr>
        </p:nvSpPr>
        <p:spPr>
          <a:xfrm>
            <a:off x="637310" y="1286934"/>
            <a:ext cx="6733646" cy="4284134"/>
          </a:xfrm>
        </p:spPr>
        <p:txBody>
          <a:bodyPr anchor="ctr">
            <a:normAutofit/>
          </a:bodyPr>
          <a:lstStyle/>
          <a:p>
            <a:pPr marL="0" indent="0">
              <a:lnSpc>
                <a:spcPct val="90000"/>
              </a:lnSpc>
              <a:buClrTx/>
              <a:buNone/>
            </a:pPr>
            <a:r>
              <a:rPr lang="en-GB" b="1" dirty="0">
                <a:solidFill>
                  <a:srgbClr val="FFFFFF"/>
                </a:solidFill>
              </a:rPr>
              <a:t>Wanted!</a:t>
            </a:r>
            <a:r>
              <a:rPr lang="en-GB" dirty="0">
                <a:solidFill>
                  <a:srgbClr val="FFFFFF"/>
                </a:solidFill>
              </a:rPr>
              <a:t> is a project that have been inspired by a </a:t>
            </a:r>
            <a:r>
              <a:rPr lang="en-GB" b="1" dirty="0">
                <a:solidFill>
                  <a:srgbClr val="FFFFFF"/>
                </a:solidFill>
              </a:rPr>
              <a:t>corpus of lost-pets-advertisements photographs</a:t>
            </a:r>
            <a:r>
              <a:rPr lang="en-GB" dirty="0">
                <a:solidFill>
                  <a:srgbClr val="FFFFFF"/>
                </a:solidFill>
              </a:rPr>
              <a:t>, collected by the authors over the years in various places.</a:t>
            </a:r>
          </a:p>
          <a:p>
            <a:pPr marL="0" indent="0">
              <a:lnSpc>
                <a:spcPct val="90000"/>
              </a:lnSpc>
              <a:buClrTx/>
              <a:buNone/>
            </a:pPr>
            <a:r>
              <a:rPr lang="en-GB" dirty="0">
                <a:solidFill>
                  <a:srgbClr val="FFFFFF"/>
                </a:solidFill>
              </a:rPr>
              <a:t>It is focused on the complex relationship between humans and their pets in an </a:t>
            </a:r>
            <a:r>
              <a:rPr lang="en-GB" b="1" dirty="0">
                <a:solidFill>
                  <a:srgbClr val="FFFFFF"/>
                </a:solidFill>
              </a:rPr>
              <a:t>anti-</a:t>
            </a:r>
            <a:r>
              <a:rPr lang="en-GB" b="1" dirty="0" err="1">
                <a:solidFill>
                  <a:srgbClr val="FFFFFF"/>
                </a:solidFill>
              </a:rPr>
              <a:t>speciesist</a:t>
            </a:r>
            <a:r>
              <a:rPr lang="en-GB" b="1" dirty="0">
                <a:solidFill>
                  <a:srgbClr val="FFFFFF"/>
                </a:solidFill>
              </a:rPr>
              <a:t> view</a:t>
            </a:r>
            <a:r>
              <a:rPr lang="en-GB" dirty="0">
                <a:solidFill>
                  <a:srgbClr val="FFFFFF"/>
                </a:solidFill>
              </a:rPr>
              <a:t> of interpersonal relationship and family binds.</a:t>
            </a:r>
          </a:p>
          <a:p>
            <a:pPr marL="0" indent="0">
              <a:lnSpc>
                <a:spcPct val="90000"/>
              </a:lnSpc>
              <a:buClrTx/>
              <a:buNone/>
            </a:pPr>
            <a:endParaRPr lang="en-GB" dirty="0">
              <a:solidFill>
                <a:srgbClr val="FFFFFF"/>
              </a:solidFill>
            </a:endParaRPr>
          </a:p>
          <a:p>
            <a:pPr marL="0" indent="0">
              <a:lnSpc>
                <a:spcPct val="90000"/>
              </a:lnSpc>
              <a:buClrTx/>
              <a:buNone/>
            </a:pPr>
            <a:r>
              <a:rPr lang="en-GB" dirty="0">
                <a:solidFill>
                  <a:srgbClr val="FFFFFF"/>
                </a:solidFill>
              </a:rPr>
              <a:t>The name Wanted! comes from the strong visual relationship of these SOS-flyers with the </a:t>
            </a:r>
            <a:r>
              <a:rPr lang="en-GB" b="1" dirty="0">
                <a:solidFill>
                  <a:srgbClr val="FFFFFF"/>
                </a:solidFill>
              </a:rPr>
              <a:t>Old West bandit bans</a:t>
            </a:r>
            <a:r>
              <a:rPr lang="en-GB" dirty="0">
                <a:solidFill>
                  <a:srgbClr val="FFFFFF"/>
                </a:solidFill>
              </a:rPr>
              <a:t> even if, like the subtitle “Alive or Alive” explains, with different and opposite purposes and intents.</a:t>
            </a:r>
          </a:p>
          <a:p>
            <a:pPr marL="0" indent="0">
              <a:lnSpc>
                <a:spcPct val="90000"/>
              </a:lnSpc>
              <a:buClrTx/>
              <a:buNone/>
            </a:pPr>
            <a:endParaRPr lang="en-GB" dirty="0">
              <a:solidFill>
                <a:srgbClr val="FFFFFF"/>
              </a:solidFill>
            </a:endParaRPr>
          </a:p>
          <a:p>
            <a:pPr marL="0" indent="0">
              <a:lnSpc>
                <a:spcPct val="90000"/>
              </a:lnSpc>
              <a:buClrTx/>
              <a:buNone/>
            </a:pPr>
            <a:endParaRPr lang="en-GB" dirty="0">
              <a:solidFill>
                <a:srgbClr val="FFFFFF"/>
              </a:solidFill>
            </a:endParaRPr>
          </a:p>
          <a:p>
            <a:pPr marL="0" indent="0">
              <a:lnSpc>
                <a:spcPct val="90000"/>
              </a:lnSpc>
              <a:buClrTx/>
              <a:buNone/>
            </a:pPr>
            <a:endParaRPr lang="en-GB" b="1" dirty="0">
              <a:solidFill>
                <a:srgbClr val="FFFFFF"/>
              </a:solidFill>
            </a:endParaRPr>
          </a:p>
        </p:txBody>
      </p:sp>
    </p:spTree>
    <p:extLst>
      <p:ext uri="{BB962C8B-B14F-4D97-AF65-F5344CB8AC3E}">
        <p14:creationId xmlns:p14="http://schemas.microsoft.com/office/powerpoint/2010/main" val="235354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7839756" y="1159566"/>
            <a:ext cx="3662939" cy="4568264"/>
          </a:xfrm>
        </p:spPr>
        <p:txBody>
          <a:bodyPr anchor="ctr">
            <a:normAutofit/>
          </a:bodyPr>
          <a:lstStyle/>
          <a:p>
            <a:r>
              <a:rPr lang="en-GB">
                <a:solidFill>
                  <a:schemeClr val="bg1">
                    <a:lumMod val="95000"/>
                    <a:lumOff val="5000"/>
                  </a:schemeClr>
                </a:solidFill>
              </a:rPr>
              <a:t>WANTED!</a:t>
            </a:r>
            <a:br>
              <a:rPr lang="en-GB">
                <a:solidFill>
                  <a:schemeClr val="bg1">
                    <a:lumMod val="95000"/>
                    <a:lumOff val="5000"/>
                  </a:schemeClr>
                </a:solidFill>
              </a:rPr>
            </a:br>
            <a:endParaRPr lang="en-GB">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AD541DAD-9FE9-431B-A1F9-C45C932B5A87}"/>
              </a:ext>
            </a:extLst>
          </p:cNvPr>
          <p:cNvSpPr>
            <a:spLocks noGrp="1"/>
          </p:cNvSpPr>
          <p:nvPr>
            <p:ph idx="1"/>
          </p:nvPr>
        </p:nvSpPr>
        <p:spPr>
          <a:xfrm>
            <a:off x="194369" y="1473171"/>
            <a:ext cx="4868415" cy="5163506"/>
          </a:xfrm>
        </p:spPr>
        <p:txBody>
          <a:bodyPr anchor="ctr">
            <a:normAutofit/>
          </a:bodyPr>
          <a:lstStyle/>
          <a:p>
            <a:pPr marL="0" indent="0">
              <a:lnSpc>
                <a:spcPct val="90000"/>
              </a:lnSpc>
              <a:buClrTx/>
              <a:buNone/>
            </a:pPr>
            <a:r>
              <a:rPr lang="en-GB" dirty="0">
                <a:solidFill>
                  <a:srgbClr val="FFFFFF"/>
                </a:solidFill>
              </a:rPr>
              <a:t>The website </a:t>
            </a:r>
            <a:r>
              <a:rPr lang="en-GB" b="1" dirty="0">
                <a:solidFill>
                  <a:srgbClr val="FFFFFF"/>
                </a:solidFill>
                <a:hlinkClick r:id="rId3"/>
              </a:rPr>
              <a:t>https://enri-ca.github.io/WANTED/</a:t>
            </a:r>
            <a:r>
              <a:rPr lang="en-GB" dirty="0">
                <a:solidFill>
                  <a:srgbClr val="FFFFFF"/>
                </a:solidFill>
              </a:rPr>
              <a:t>, is conceived as a </a:t>
            </a:r>
            <a:r>
              <a:rPr lang="en-GB" b="1" dirty="0">
                <a:solidFill>
                  <a:srgbClr val="FFFFFF"/>
                </a:solidFill>
              </a:rPr>
              <a:t>multi-dimensional cultural environment </a:t>
            </a:r>
            <a:r>
              <a:rPr lang="en-GB" dirty="0">
                <a:solidFill>
                  <a:srgbClr val="FFFFFF"/>
                </a:solidFill>
              </a:rPr>
              <a:t>offering different paths to be explored:</a:t>
            </a:r>
          </a:p>
          <a:p>
            <a:pPr marL="0" indent="0">
              <a:lnSpc>
                <a:spcPct val="90000"/>
              </a:lnSpc>
              <a:buClrTx/>
              <a:buNone/>
            </a:pPr>
            <a:endParaRPr lang="en-GB" dirty="0">
              <a:solidFill>
                <a:srgbClr val="FFFFFF"/>
              </a:solidFill>
            </a:endParaRPr>
          </a:p>
          <a:p>
            <a:pPr>
              <a:lnSpc>
                <a:spcPct val="90000"/>
              </a:lnSpc>
              <a:buClrTx/>
            </a:pPr>
            <a:r>
              <a:rPr lang="en-GB" dirty="0">
                <a:solidFill>
                  <a:srgbClr val="FFFFFF"/>
                </a:solidFill>
              </a:rPr>
              <a:t>a </a:t>
            </a:r>
            <a:r>
              <a:rPr lang="en-GB" b="1" dirty="0">
                <a:solidFill>
                  <a:srgbClr val="FFFFFF"/>
                </a:solidFill>
              </a:rPr>
              <a:t>Preliminary Data and Inspiration </a:t>
            </a:r>
            <a:r>
              <a:rPr lang="en-GB" dirty="0">
                <a:solidFill>
                  <a:srgbClr val="FFFFFF"/>
                </a:solidFill>
              </a:rPr>
              <a:t>section to access data – such as the already mentioned corpus of lost-pets-advertisements photographs - analysed to realize the project;</a:t>
            </a:r>
          </a:p>
          <a:p>
            <a:pPr>
              <a:lnSpc>
                <a:spcPct val="90000"/>
              </a:lnSpc>
              <a:buClrTx/>
            </a:pPr>
            <a:r>
              <a:rPr lang="en-GB" dirty="0">
                <a:solidFill>
                  <a:srgbClr val="FFFFFF"/>
                </a:solidFill>
              </a:rPr>
              <a:t>a </a:t>
            </a:r>
            <a:r>
              <a:rPr lang="en-GB" b="1" dirty="0">
                <a:solidFill>
                  <a:srgbClr val="FFFFFF"/>
                </a:solidFill>
              </a:rPr>
              <a:t>current virtual exhibition and its related interactive applications </a:t>
            </a:r>
            <a:r>
              <a:rPr lang="en-GB" dirty="0">
                <a:solidFill>
                  <a:srgbClr val="FFFFFF"/>
                </a:solidFill>
              </a:rPr>
              <a:t>in the In Art – The Exhibit and Choose your guide and 3d Frida's room sections; </a:t>
            </a:r>
          </a:p>
        </p:txBody>
      </p:sp>
      <p:pic>
        <p:nvPicPr>
          <p:cNvPr id="5" name="Immagine 4">
            <a:extLst>
              <a:ext uri="{FF2B5EF4-FFF2-40B4-BE49-F238E27FC236}">
                <a16:creationId xmlns:a16="http://schemas.microsoft.com/office/drawing/2014/main" id="{232023DD-5ADA-37A8-CB2F-842D552D6584}"/>
              </a:ext>
            </a:extLst>
          </p:cNvPr>
          <p:cNvPicPr>
            <a:picLocks noChangeAspect="1"/>
          </p:cNvPicPr>
          <p:nvPr/>
        </p:nvPicPr>
        <p:blipFill>
          <a:blip r:embed="rId4"/>
          <a:stretch>
            <a:fillRect/>
          </a:stretch>
        </p:blipFill>
        <p:spPr>
          <a:xfrm>
            <a:off x="4954984" y="1473171"/>
            <a:ext cx="7035469" cy="3683492"/>
          </a:xfrm>
          <a:prstGeom prst="rect">
            <a:avLst/>
          </a:prstGeom>
          <a:solidFill>
            <a:srgbClr val="FFC000"/>
          </a:solidFill>
        </p:spPr>
      </p:pic>
      <p:sp>
        <p:nvSpPr>
          <p:cNvPr id="6" name="Titolo 1">
            <a:extLst>
              <a:ext uri="{FF2B5EF4-FFF2-40B4-BE49-F238E27FC236}">
                <a16:creationId xmlns:a16="http://schemas.microsoft.com/office/drawing/2014/main" id="{D74C497B-C906-7F7F-52A0-99C4CF83CE4C}"/>
              </a:ext>
            </a:extLst>
          </p:cNvPr>
          <p:cNvSpPr txBox="1">
            <a:spLocks/>
          </p:cNvSpPr>
          <p:nvPr/>
        </p:nvSpPr>
        <p:spPr>
          <a:xfrm>
            <a:off x="646111" y="4527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t>The website</a:t>
            </a:r>
          </a:p>
        </p:txBody>
      </p:sp>
      <p:sp>
        <p:nvSpPr>
          <p:cNvPr id="7" name="Segnaposto contenuto 2">
            <a:extLst>
              <a:ext uri="{FF2B5EF4-FFF2-40B4-BE49-F238E27FC236}">
                <a16:creationId xmlns:a16="http://schemas.microsoft.com/office/drawing/2014/main" id="{420F7028-E6B9-5EDF-1212-A57A3721A337}"/>
              </a:ext>
            </a:extLst>
          </p:cNvPr>
          <p:cNvSpPr txBox="1">
            <a:spLocks/>
          </p:cNvSpPr>
          <p:nvPr/>
        </p:nvSpPr>
        <p:spPr>
          <a:xfrm>
            <a:off x="6944627" y="52823"/>
            <a:ext cx="4868415" cy="1776458"/>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90000"/>
              </a:lnSpc>
              <a:buClrTx/>
            </a:pPr>
            <a:r>
              <a:rPr lang="en-GB" dirty="0">
                <a:solidFill>
                  <a:srgbClr val="FFFFFF"/>
                </a:solidFill>
              </a:rPr>
              <a:t>a </a:t>
            </a:r>
            <a:r>
              <a:rPr lang="en-GB" b="1" dirty="0">
                <a:solidFill>
                  <a:srgbClr val="FFFFFF"/>
                </a:solidFill>
              </a:rPr>
              <a:t>growing souvenir-book </a:t>
            </a:r>
            <a:r>
              <a:rPr lang="en-GB" dirty="0">
                <a:solidFill>
                  <a:srgbClr val="FFFFFF"/>
                </a:solidFill>
              </a:rPr>
              <a:t>built from users’ stories in the Your Stories section;</a:t>
            </a:r>
          </a:p>
        </p:txBody>
      </p:sp>
      <p:sp>
        <p:nvSpPr>
          <p:cNvPr id="8" name="Segnaposto contenuto 2">
            <a:extLst>
              <a:ext uri="{FF2B5EF4-FFF2-40B4-BE49-F238E27FC236}">
                <a16:creationId xmlns:a16="http://schemas.microsoft.com/office/drawing/2014/main" id="{3CBD9F2F-CCA4-AF6C-57DB-CE3AB952CB0D}"/>
              </a:ext>
            </a:extLst>
          </p:cNvPr>
          <p:cNvSpPr txBox="1">
            <a:spLocks/>
          </p:cNvSpPr>
          <p:nvPr/>
        </p:nvSpPr>
        <p:spPr>
          <a:xfrm>
            <a:off x="7237017" y="4906537"/>
            <a:ext cx="4868415" cy="1812900"/>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90000"/>
              </a:lnSpc>
              <a:buClrTx/>
            </a:pPr>
            <a:r>
              <a:rPr lang="en-GB" dirty="0">
                <a:solidFill>
                  <a:srgbClr val="FFFFFF"/>
                </a:solidFill>
              </a:rPr>
              <a:t>a </a:t>
            </a:r>
            <a:r>
              <a:rPr lang="en-GB" b="1" dirty="0">
                <a:solidFill>
                  <a:srgbClr val="FFFFFF"/>
                </a:solidFill>
              </a:rPr>
              <a:t>preview of the developments </a:t>
            </a:r>
            <a:r>
              <a:rPr lang="en-GB" dirty="0">
                <a:solidFill>
                  <a:srgbClr val="FFFFFF"/>
                </a:solidFill>
              </a:rPr>
              <a:t>in the Forthcoming section</a:t>
            </a:r>
          </a:p>
        </p:txBody>
      </p:sp>
      <p:sp>
        <p:nvSpPr>
          <p:cNvPr id="10" name="Rettangolo con angoli arrotondati 9">
            <a:extLst>
              <a:ext uri="{FF2B5EF4-FFF2-40B4-BE49-F238E27FC236}">
                <a16:creationId xmlns:a16="http://schemas.microsoft.com/office/drawing/2014/main" id="{D225CD12-6142-1822-F55B-DBE83DA90422}"/>
              </a:ext>
            </a:extLst>
          </p:cNvPr>
          <p:cNvSpPr/>
          <p:nvPr/>
        </p:nvSpPr>
        <p:spPr>
          <a:xfrm>
            <a:off x="6668428" y="2959992"/>
            <a:ext cx="2375211" cy="2044762"/>
          </a:xfrm>
          <a:prstGeom prst="roundRect">
            <a:avLst/>
          </a:prstGeom>
          <a:ln w="76200">
            <a:solidFill>
              <a:srgbClr val="FFC000"/>
            </a:solidFill>
          </a:ln>
        </p:spPr>
        <p:txBody>
          <a:bodyPr vert="horz" lIns="0" tIns="45720" rIns="0" bIns="45720" rtlCol="0">
            <a:normAutofit/>
          </a:bodyPr>
          <a:lstStyle/>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sp>
        <p:nvSpPr>
          <p:cNvPr id="4" name="Freccia in giù 3">
            <a:extLst>
              <a:ext uri="{FF2B5EF4-FFF2-40B4-BE49-F238E27FC236}">
                <a16:creationId xmlns:a16="http://schemas.microsoft.com/office/drawing/2014/main" id="{E12E3172-7667-C501-7B0B-9B1303E8BFF6}"/>
              </a:ext>
            </a:extLst>
          </p:cNvPr>
          <p:cNvSpPr/>
          <p:nvPr/>
        </p:nvSpPr>
        <p:spPr>
          <a:xfrm rot="16200000">
            <a:off x="4588439" y="3354912"/>
            <a:ext cx="424327" cy="1996068"/>
          </a:xfrm>
          <a:prstGeom prst="downArrow">
            <a:avLst>
              <a:gd name="adj1" fmla="val 44613"/>
              <a:gd name="adj2" fmla="val 5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ccia in giù 10">
            <a:extLst>
              <a:ext uri="{FF2B5EF4-FFF2-40B4-BE49-F238E27FC236}">
                <a16:creationId xmlns:a16="http://schemas.microsoft.com/office/drawing/2014/main" id="{D30EF53C-5464-4A86-90BD-64E36DA86B9A}"/>
              </a:ext>
            </a:extLst>
          </p:cNvPr>
          <p:cNvSpPr/>
          <p:nvPr/>
        </p:nvSpPr>
        <p:spPr>
          <a:xfrm rot="10800000">
            <a:off x="10621319" y="4565110"/>
            <a:ext cx="424327" cy="978439"/>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ccia in giù 11">
            <a:extLst>
              <a:ext uri="{FF2B5EF4-FFF2-40B4-BE49-F238E27FC236}">
                <a16:creationId xmlns:a16="http://schemas.microsoft.com/office/drawing/2014/main" id="{E6EC04BB-4023-ADAD-DEEE-D9809EADFFB6}"/>
              </a:ext>
            </a:extLst>
          </p:cNvPr>
          <p:cNvSpPr/>
          <p:nvPr/>
        </p:nvSpPr>
        <p:spPr>
          <a:xfrm>
            <a:off x="9506638" y="1130170"/>
            <a:ext cx="424327" cy="2184747"/>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0757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animBg="1"/>
      <p:bldP spid="4" grpId="0" animBg="1"/>
      <p:bldP spid="11"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a:bodyPr>
          <a:lstStyle/>
          <a:p>
            <a:r>
              <a:rPr lang="en-GB" dirty="0"/>
              <a:t>In Art – The exhibit</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11" name="Rettangolo con angoli arrotondati 10">
            <a:extLst>
              <a:ext uri="{FF2B5EF4-FFF2-40B4-BE49-F238E27FC236}">
                <a16:creationId xmlns:a16="http://schemas.microsoft.com/office/drawing/2014/main" id="{106E6F10-F45D-4E27-8B2A-ABB159FA477A}"/>
              </a:ext>
            </a:extLst>
          </p:cNvPr>
          <p:cNvSpPr/>
          <p:nvPr/>
        </p:nvSpPr>
        <p:spPr>
          <a:xfrm>
            <a:off x="791737" y="1402303"/>
            <a:ext cx="4159405" cy="5112991"/>
          </a:xfrm>
          <a:prstGeom prst="roundRect">
            <a:avLst/>
          </a:prstGeom>
          <a:ln w="76200">
            <a:solidFill>
              <a:schemeClr val="accent4"/>
            </a:solidFill>
          </a:ln>
        </p:spPr>
        <p:txBody>
          <a:bodyPr vert="horz" lIns="0" tIns="45720" rIns="0" bIns="45720" rtlCol="0">
            <a:normAutofit fontScale="70000" lnSpcReduction="20000"/>
          </a:bodyPr>
          <a:lstStyle/>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A </a:t>
            </a:r>
            <a:r>
              <a:rPr lang="it-IT" sz="2000" dirty="0" err="1">
                <a:solidFill>
                  <a:srgbClr val="FFFFFF"/>
                </a:solidFill>
                <a:latin typeface="+mj-lt"/>
                <a:ea typeface="+mj-ea"/>
                <a:cs typeface="+mj-cs"/>
              </a:rPr>
              <a:t>virtual</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exhibition</a:t>
            </a:r>
            <a:r>
              <a:rPr lang="it-IT" sz="2000" dirty="0">
                <a:solidFill>
                  <a:srgbClr val="FFFFFF"/>
                </a:solidFill>
                <a:latin typeface="+mj-lt"/>
                <a:ea typeface="+mj-ea"/>
                <a:cs typeface="+mj-cs"/>
              </a:rPr>
              <a:t> on the </a:t>
            </a:r>
            <a:r>
              <a:rPr lang="it-IT" sz="2000" dirty="0" err="1">
                <a:solidFill>
                  <a:srgbClr val="FFFFFF"/>
                </a:solidFill>
                <a:latin typeface="+mj-lt"/>
                <a:ea typeface="+mj-ea"/>
                <a:cs typeface="+mj-cs"/>
              </a:rPr>
              <a:t>relationship</a:t>
            </a:r>
            <a:r>
              <a:rPr lang="it-IT" sz="2000" dirty="0">
                <a:solidFill>
                  <a:srgbClr val="FFFFFF"/>
                </a:solidFill>
                <a:latin typeface="+mj-lt"/>
                <a:ea typeface="+mj-ea"/>
                <a:cs typeface="+mj-cs"/>
              </a:rPr>
              <a:t> of some </a:t>
            </a:r>
            <a:r>
              <a:rPr lang="it-IT" sz="2000" dirty="0" err="1">
                <a:solidFill>
                  <a:srgbClr val="FFFFFF"/>
                </a:solidFill>
                <a:latin typeface="+mj-lt"/>
                <a:ea typeface="+mj-ea"/>
                <a:cs typeface="+mj-cs"/>
              </a:rPr>
              <a:t>artists</a:t>
            </a:r>
            <a:r>
              <a:rPr lang="it-IT" sz="2000" dirty="0">
                <a:solidFill>
                  <a:srgbClr val="FFFFFF"/>
                </a:solidFill>
                <a:latin typeface="+mj-lt"/>
                <a:ea typeface="+mj-ea"/>
                <a:cs typeface="+mj-cs"/>
              </a:rPr>
              <a:t> and </a:t>
            </a:r>
            <a:r>
              <a:rPr lang="it-IT" sz="2000" dirty="0" err="1">
                <a:solidFill>
                  <a:srgbClr val="FFFFFF"/>
                </a:solidFill>
                <a:latin typeface="+mj-lt"/>
                <a:ea typeface="+mj-ea"/>
                <a:cs typeface="+mj-cs"/>
              </a:rPr>
              <a:t>their</a:t>
            </a:r>
            <a:r>
              <a:rPr lang="it-IT" sz="2000" dirty="0">
                <a:solidFill>
                  <a:srgbClr val="FFFFFF"/>
                </a:solidFill>
                <a:latin typeface="+mj-lt"/>
                <a:ea typeface="+mj-ea"/>
                <a:cs typeface="+mj-cs"/>
              </a:rPr>
              <a:t> pets:</a:t>
            </a: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6 </a:t>
            </a:r>
            <a:r>
              <a:rPr lang="it-IT" sz="2000" dirty="0" err="1">
                <a:solidFill>
                  <a:srgbClr val="FFFFFF"/>
                </a:solidFill>
                <a:latin typeface="+mj-lt"/>
                <a:ea typeface="+mj-ea"/>
                <a:cs typeface="+mj-cs"/>
              </a:rPr>
              <a:t>artist’s</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paths</a:t>
            </a:r>
            <a:r>
              <a:rPr lang="it-IT" sz="2000" dirty="0">
                <a:solidFill>
                  <a:srgbClr val="FFFFFF"/>
                </a:solidFill>
                <a:latin typeface="+mj-lt"/>
                <a:ea typeface="+mj-ea"/>
                <a:cs typeface="+mj-cs"/>
              </a:rPr>
              <a:t>:</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Frida Kahlo and </a:t>
            </a:r>
            <a:r>
              <a:rPr lang="it-IT" sz="2000" dirty="0" err="1">
                <a:solidFill>
                  <a:srgbClr val="FFFFFF"/>
                </a:solidFill>
                <a:latin typeface="+mj-lt"/>
                <a:ea typeface="+mj-ea"/>
                <a:cs typeface="+mj-cs"/>
              </a:rPr>
              <a:t>Granizo</a:t>
            </a:r>
            <a:r>
              <a:rPr lang="it-IT" sz="2000" dirty="0">
                <a:solidFill>
                  <a:srgbClr val="FFFFFF"/>
                </a:solidFill>
                <a:latin typeface="+mj-lt"/>
                <a:ea typeface="+mj-ea"/>
                <a:cs typeface="+mj-cs"/>
              </a:rPr>
              <a:t>, Giosetta Fioroni and </a:t>
            </a:r>
            <a:r>
              <a:rPr lang="it-IT" sz="2000" dirty="0" err="1">
                <a:solidFill>
                  <a:srgbClr val="FFFFFF"/>
                </a:solidFill>
                <a:latin typeface="+mj-lt"/>
                <a:ea typeface="+mj-ea"/>
                <a:cs typeface="+mj-cs"/>
              </a:rPr>
              <a:t>Petote</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realized</a:t>
            </a:r>
            <a:r>
              <a:rPr lang="it-IT" sz="2000" dirty="0">
                <a:solidFill>
                  <a:srgbClr val="FFFFFF"/>
                </a:solidFill>
                <a:latin typeface="+mj-lt"/>
                <a:ea typeface="+mj-ea"/>
                <a:cs typeface="+mj-cs"/>
              </a:rPr>
              <a:t>);</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Pablo Picasso and </a:t>
            </a:r>
            <a:r>
              <a:rPr lang="it-IT" sz="2000" dirty="0" err="1">
                <a:solidFill>
                  <a:srgbClr val="FFFFFF"/>
                </a:solidFill>
                <a:latin typeface="+mj-lt"/>
                <a:ea typeface="+mj-ea"/>
                <a:cs typeface="+mj-cs"/>
              </a:rPr>
              <a:t>Lump</a:t>
            </a:r>
            <a:r>
              <a:rPr lang="it-IT" sz="2000" dirty="0">
                <a:solidFill>
                  <a:srgbClr val="FFFFFF"/>
                </a:solidFill>
                <a:latin typeface="+mj-lt"/>
                <a:ea typeface="+mj-ea"/>
                <a:cs typeface="+mj-cs"/>
              </a:rPr>
              <a:t>, Henry Matisse and </a:t>
            </a:r>
            <a:r>
              <a:rPr lang="it-IT" sz="2000" dirty="0" err="1">
                <a:solidFill>
                  <a:srgbClr val="FFFFFF"/>
                </a:solidFill>
                <a:latin typeface="+mj-lt"/>
                <a:ea typeface="+mj-ea"/>
                <a:cs typeface="+mj-cs"/>
              </a:rPr>
              <a:t>Minouche</a:t>
            </a:r>
            <a:r>
              <a:rPr lang="it-IT" sz="2000" dirty="0">
                <a:solidFill>
                  <a:srgbClr val="FFFFFF"/>
                </a:solidFill>
                <a:latin typeface="+mj-lt"/>
                <a:ea typeface="+mj-ea"/>
                <a:cs typeface="+mj-cs"/>
              </a:rPr>
              <a:t>, Salvador </a:t>
            </a:r>
            <a:r>
              <a:rPr lang="it-IT" sz="2000" dirty="0" err="1">
                <a:solidFill>
                  <a:srgbClr val="FFFFFF"/>
                </a:solidFill>
                <a:latin typeface="+mj-lt"/>
                <a:ea typeface="+mj-ea"/>
                <a:cs typeface="+mj-cs"/>
              </a:rPr>
              <a:t>Dalí</a:t>
            </a:r>
            <a:r>
              <a:rPr lang="it-IT" sz="2000" dirty="0">
                <a:solidFill>
                  <a:srgbClr val="FFFFFF"/>
                </a:solidFill>
                <a:latin typeface="+mj-lt"/>
                <a:ea typeface="+mj-ea"/>
                <a:cs typeface="+mj-cs"/>
              </a:rPr>
              <a:t> and </a:t>
            </a:r>
            <a:r>
              <a:rPr lang="it-IT" sz="2000" dirty="0" err="1">
                <a:solidFill>
                  <a:srgbClr val="FFFFFF"/>
                </a:solidFill>
                <a:latin typeface="+mj-lt"/>
                <a:ea typeface="+mj-ea"/>
                <a:cs typeface="+mj-cs"/>
              </a:rPr>
              <a:t>Babou</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forhcoming</a:t>
            </a:r>
            <a:r>
              <a:rPr lang="it-IT" sz="2000" dirty="0">
                <a:solidFill>
                  <a:srgbClr val="FFFFFF"/>
                </a:solidFill>
                <a:latin typeface="+mj-lt"/>
                <a:ea typeface="+mj-ea"/>
                <a:cs typeface="+mj-cs"/>
              </a:rPr>
              <a:t>)</a:t>
            </a: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Tool: Omeka.net</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Database of </a:t>
            </a:r>
            <a:r>
              <a:rPr lang="it-IT" sz="2000" dirty="0" err="1">
                <a:solidFill>
                  <a:srgbClr val="FFFFFF"/>
                </a:solidFill>
                <a:latin typeface="+mj-lt"/>
                <a:ea typeface="+mj-ea"/>
                <a:cs typeface="+mj-cs"/>
              </a:rPr>
              <a:t>heterogeneous</a:t>
            </a:r>
            <a:r>
              <a:rPr lang="it-IT" sz="2000" dirty="0">
                <a:solidFill>
                  <a:srgbClr val="FFFFFF"/>
                </a:solidFill>
                <a:latin typeface="+mj-lt"/>
                <a:ea typeface="+mj-ea"/>
                <a:cs typeface="+mj-cs"/>
              </a:rPr>
              <a:t> cultural </a:t>
            </a:r>
            <a:r>
              <a:rPr lang="it-IT" sz="2000" dirty="0" err="1">
                <a:solidFill>
                  <a:srgbClr val="FFFFFF"/>
                </a:solidFill>
                <a:latin typeface="+mj-lt"/>
                <a:ea typeface="+mj-ea"/>
                <a:cs typeface="+mj-cs"/>
              </a:rPr>
              <a:t>objects</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held</a:t>
            </a:r>
            <a:r>
              <a:rPr lang="it-IT" sz="2000" dirty="0">
                <a:solidFill>
                  <a:srgbClr val="FFFFFF"/>
                </a:solidFill>
                <a:latin typeface="+mj-lt"/>
                <a:ea typeface="+mj-ea"/>
                <a:cs typeface="+mj-cs"/>
              </a:rPr>
              <a:t> by </a:t>
            </a:r>
            <a:r>
              <a:rPr lang="it-IT" sz="2000" dirty="0" err="1">
                <a:solidFill>
                  <a:srgbClr val="FFFFFF"/>
                </a:solidFill>
                <a:latin typeface="+mj-lt"/>
                <a:ea typeface="+mj-ea"/>
                <a:cs typeface="+mj-cs"/>
              </a:rPr>
              <a:t>different</a:t>
            </a:r>
            <a:r>
              <a:rPr lang="it-IT" sz="2000" dirty="0">
                <a:solidFill>
                  <a:srgbClr val="FFFFFF"/>
                </a:solidFill>
                <a:latin typeface="+mj-lt"/>
                <a:ea typeface="+mj-ea"/>
                <a:cs typeface="+mj-cs"/>
              </a:rPr>
              <a:t> institutions</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DC </a:t>
            </a:r>
            <a:r>
              <a:rPr lang="it-IT" sz="2000" dirty="0" err="1">
                <a:solidFill>
                  <a:srgbClr val="FFFFFF"/>
                </a:solidFill>
                <a:latin typeface="+mj-lt"/>
                <a:ea typeface="+mj-ea"/>
                <a:cs typeface="+mj-cs"/>
              </a:rPr>
              <a:t>description</a:t>
            </a:r>
            <a:endParaRPr lang="it-IT" sz="2000" dirty="0">
              <a:solidFill>
                <a:srgbClr val="FFFFFF"/>
              </a:solidFill>
              <a:latin typeface="+mj-lt"/>
              <a:ea typeface="+mj-ea"/>
              <a:cs typeface="+mj-cs"/>
            </a:endParaRP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err="1">
                <a:solidFill>
                  <a:srgbClr val="FFFFFF"/>
                </a:solidFill>
                <a:latin typeface="+mj-lt"/>
                <a:ea typeface="+mj-ea"/>
                <a:cs typeface="+mj-cs"/>
              </a:rPr>
              <a:t>Useful</a:t>
            </a:r>
            <a:r>
              <a:rPr lang="it-IT" sz="2000" dirty="0">
                <a:solidFill>
                  <a:srgbClr val="FFFFFF"/>
                </a:solidFill>
                <a:latin typeface="+mj-lt"/>
                <a:ea typeface="+mj-ea"/>
                <a:cs typeface="+mj-cs"/>
              </a:rPr>
              <a:t> tool for </a:t>
            </a:r>
            <a:r>
              <a:rPr lang="it-IT" sz="2000" dirty="0" err="1">
                <a:solidFill>
                  <a:srgbClr val="FFFFFF"/>
                </a:solidFill>
                <a:latin typeface="+mj-lt"/>
                <a:ea typeface="+mj-ea"/>
                <a:cs typeface="+mj-cs"/>
              </a:rPr>
              <a:t>museological</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paths</a:t>
            </a:r>
            <a:endParaRPr lang="it-IT" sz="2000" dirty="0">
              <a:solidFill>
                <a:srgbClr val="FFFFFF"/>
              </a:solidFill>
              <a:latin typeface="+mj-lt"/>
              <a:ea typeface="+mj-ea"/>
              <a:cs typeface="+mj-cs"/>
            </a:endParaRP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endParaRPr lang="it-IT" sz="2000" dirty="0">
              <a:solidFill>
                <a:srgbClr val="FFFFFF"/>
              </a:solidFill>
              <a:latin typeface="+mj-lt"/>
              <a:ea typeface="+mj-ea"/>
              <a:cs typeface="+mj-cs"/>
            </a:endParaRP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pic>
        <p:nvPicPr>
          <p:cNvPr id="6" name="Immagine 5">
            <a:extLst>
              <a:ext uri="{FF2B5EF4-FFF2-40B4-BE49-F238E27FC236}">
                <a16:creationId xmlns:a16="http://schemas.microsoft.com/office/drawing/2014/main" id="{6AEDC97F-7A12-FD5D-A229-AD5C3EEF4060}"/>
              </a:ext>
            </a:extLst>
          </p:cNvPr>
          <p:cNvPicPr>
            <a:picLocks noChangeAspect="1"/>
          </p:cNvPicPr>
          <p:nvPr/>
        </p:nvPicPr>
        <p:blipFill>
          <a:blip r:embed="rId3"/>
          <a:stretch>
            <a:fillRect/>
          </a:stretch>
        </p:blipFill>
        <p:spPr>
          <a:xfrm>
            <a:off x="5211463" y="1402303"/>
            <a:ext cx="6751597" cy="5112992"/>
          </a:xfrm>
          <a:prstGeom prst="rect">
            <a:avLst/>
          </a:prstGeom>
        </p:spPr>
      </p:pic>
    </p:spTree>
    <p:extLst>
      <p:ext uri="{BB962C8B-B14F-4D97-AF65-F5344CB8AC3E}">
        <p14:creationId xmlns:p14="http://schemas.microsoft.com/office/powerpoint/2010/main" val="2366863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a:bodyPr>
          <a:lstStyle/>
          <a:p>
            <a:r>
              <a:rPr lang="en-GB" dirty="0"/>
              <a:t>In Art – The exhibit</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11" name="Rettangolo con angoli arrotondati 10">
            <a:extLst>
              <a:ext uri="{FF2B5EF4-FFF2-40B4-BE49-F238E27FC236}">
                <a16:creationId xmlns:a16="http://schemas.microsoft.com/office/drawing/2014/main" id="{106E6F10-F45D-4E27-8B2A-ABB159FA477A}"/>
              </a:ext>
            </a:extLst>
          </p:cNvPr>
          <p:cNvSpPr/>
          <p:nvPr/>
        </p:nvSpPr>
        <p:spPr>
          <a:xfrm>
            <a:off x="7815263" y="1292291"/>
            <a:ext cx="4159405" cy="5112991"/>
          </a:xfrm>
          <a:prstGeom prst="roundRect">
            <a:avLst/>
          </a:prstGeom>
          <a:ln w="76200">
            <a:solidFill>
              <a:schemeClr val="accent4"/>
            </a:solidFill>
          </a:ln>
        </p:spPr>
        <p:txBody>
          <a:bodyPr vert="horz" lIns="0" tIns="45720" rIns="0" bIns="45720" rtlCol="0">
            <a:normAutofit/>
          </a:bodyPr>
          <a:lstStyle/>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A </a:t>
            </a:r>
            <a:r>
              <a:rPr lang="it-IT" sz="2000" dirty="0" err="1">
                <a:solidFill>
                  <a:srgbClr val="FFFFFF"/>
                </a:solidFill>
                <a:latin typeface="+mj-lt"/>
                <a:ea typeface="+mj-ea"/>
                <a:cs typeface="+mj-cs"/>
              </a:rPr>
              <a:t>virtual</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exhibition</a:t>
            </a:r>
            <a:r>
              <a:rPr lang="it-IT" sz="2000" dirty="0">
                <a:solidFill>
                  <a:srgbClr val="FFFFFF"/>
                </a:solidFill>
                <a:latin typeface="+mj-lt"/>
                <a:ea typeface="+mj-ea"/>
                <a:cs typeface="+mj-cs"/>
              </a:rPr>
              <a:t> on the </a:t>
            </a:r>
            <a:r>
              <a:rPr lang="it-IT" sz="2000" dirty="0" err="1">
                <a:solidFill>
                  <a:srgbClr val="FFFFFF"/>
                </a:solidFill>
                <a:latin typeface="+mj-lt"/>
                <a:ea typeface="+mj-ea"/>
                <a:cs typeface="+mj-cs"/>
              </a:rPr>
              <a:t>relationship</a:t>
            </a:r>
            <a:r>
              <a:rPr lang="it-IT" sz="2000" dirty="0">
                <a:solidFill>
                  <a:srgbClr val="FFFFFF"/>
                </a:solidFill>
                <a:latin typeface="+mj-lt"/>
                <a:ea typeface="+mj-ea"/>
                <a:cs typeface="+mj-cs"/>
              </a:rPr>
              <a:t> of some </a:t>
            </a:r>
            <a:r>
              <a:rPr lang="it-IT" sz="2000" dirty="0" err="1">
                <a:solidFill>
                  <a:srgbClr val="FFFFFF"/>
                </a:solidFill>
                <a:latin typeface="+mj-lt"/>
                <a:ea typeface="+mj-ea"/>
                <a:cs typeface="+mj-cs"/>
              </a:rPr>
              <a:t>artists</a:t>
            </a:r>
            <a:r>
              <a:rPr lang="it-IT" sz="2000" dirty="0">
                <a:solidFill>
                  <a:srgbClr val="FFFFFF"/>
                </a:solidFill>
                <a:latin typeface="+mj-lt"/>
                <a:ea typeface="+mj-ea"/>
                <a:cs typeface="+mj-cs"/>
              </a:rPr>
              <a:t> and </a:t>
            </a:r>
            <a:r>
              <a:rPr lang="it-IT" sz="2000" dirty="0" err="1">
                <a:solidFill>
                  <a:srgbClr val="FFFFFF"/>
                </a:solidFill>
                <a:latin typeface="+mj-lt"/>
                <a:ea typeface="+mj-ea"/>
                <a:cs typeface="+mj-cs"/>
              </a:rPr>
              <a:t>their</a:t>
            </a:r>
            <a:r>
              <a:rPr lang="it-IT" sz="2000" dirty="0">
                <a:solidFill>
                  <a:srgbClr val="FFFFFF"/>
                </a:solidFill>
                <a:latin typeface="+mj-lt"/>
                <a:ea typeface="+mj-ea"/>
                <a:cs typeface="+mj-cs"/>
              </a:rPr>
              <a:t> pets:</a:t>
            </a: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6 ….</a:t>
            </a:r>
            <a:r>
              <a:rPr lang="it-IT" sz="2000" dirty="0" err="1">
                <a:solidFill>
                  <a:srgbClr val="FFFFFF"/>
                </a:solidFill>
                <a:latin typeface="+mj-lt"/>
                <a:ea typeface="+mj-ea"/>
                <a:cs typeface="+mj-cs"/>
              </a:rPr>
              <a:t>erogeneous</a:t>
            </a:r>
            <a:r>
              <a:rPr lang="it-IT" sz="2000" dirty="0">
                <a:solidFill>
                  <a:srgbClr val="FFFFFF"/>
                </a:solidFill>
                <a:latin typeface="+mj-lt"/>
                <a:ea typeface="+mj-ea"/>
                <a:cs typeface="+mj-cs"/>
              </a:rPr>
              <a:t> cultural </a:t>
            </a:r>
            <a:r>
              <a:rPr lang="it-IT" sz="2000" dirty="0" err="1">
                <a:solidFill>
                  <a:srgbClr val="FFFFFF"/>
                </a:solidFill>
                <a:latin typeface="+mj-lt"/>
                <a:ea typeface="+mj-ea"/>
                <a:cs typeface="+mj-cs"/>
              </a:rPr>
              <a:t>objects</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held</a:t>
            </a:r>
            <a:r>
              <a:rPr lang="it-IT" sz="2000" dirty="0">
                <a:solidFill>
                  <a:srgbClr val="FFFFFF"/>
                </a:solidFill>
                <a:latin typeface="+mj-lt"/>
                <a:ea typeface="+mj-ea"/>
                <a:cs typeface="+mj-cs"/>
              </a:rPr>
              <a:t> by </a:t>
            </a:r>
            <a:r>
              <a:rPr lang="it-IT" sz="2000" dirty="0" err="1">
                <a:solidFill>
                  <a:srgbClr val="FFFFFF"/>
                </a:solidFill>
                <a:latin typeface="+mj-lt"/>
                <a:ea typeface="+mj-ea"/>
                <a:cs typeface="+mj-cs"/>
              </a:rPr>
              <a:t>different</a:t>
            </a:r>
            <a:r>
              <a:rPr lang="it-IT" sz="2000" dirty="0">
                <a:solidFill>
                  <a:srgbClr val="FFFFFF"/>
                </a:solidFill>
                <a:latin typeface="+mj-lt"/>
                <a:ea typeface="+mj-ea"/>
                <a:cs typeface="+mj-cs"/>
              </a:rPr>
              <a:t> institutions</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DC </a:t>
            </a:r>
            <a:r>
              <a:rPr lang="it-IT" sz="2000" dirty="0" err="1">
                <a:solidFill>
                  <a:srgbClr val="FFFFFF"/>
                </a:solidFill>
                <a:latin typeface="+mj-lt"/>
                <a:ea typeface="+mj-ea"/>
                <a:cs typeface="+mj-cs"/>
              </a:rPr>
              <a:t>description</a:t>
            </a:r>
            <a:endParaRPr lang="it-IT" sz="2000" dirty="0">
              <a:solidFill>
                <a:srgbClr val="FFFFFF"/>
              </a:solidFill>
              <a:latin typeface="+mj-lt"/>
              <a:ea typeface="+mj-ea"/>
              <a:cs typeface="+mj-cs"/>
            </a:endParaRP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err="1">
                <a:solidFill>
                  <a:srgbClr val="FFFFFF"/>
                </a:solidFill>
                <a:latin typeface="+mj-lt"/>
                <a:ea typeface="+mj-ea"/>
                <a:cs typeface="+mj-cs"/>
              </a:rPr>
              <a:t>Useful</a:t>
            </a:r>
            <a:r>
              <a:rPr lang="it-IT" sz="2000" dirty="0">
                <a:solidFill>
                  <a:srgbClr val="FFFFFF"/>
                </a:solidFill>
                <a:latin typeface="+mj-lt"/>
                <a:ea typeface="+mj-ea"/>
                <a:cs typeface="+mj-cs"/>
              </a:rPr>
              <a:t> tool for </a:t>
            </a:r>
            <a:r>
              <a:rPr lang="it-IT" sz="2000" dirty="0" err="1">
                <a:solidFill>
                  <a:srgbClr val="FFFFFF"/>
                </a:solidFill>
                <a:latin typeface="+mj-lt"/>
                <a:ea typeface="+mj-ea"/>
                <a:cs typeface="+mj-cs"/>
              </a:rPr>
              <a:t>museological</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paths</a:t>
            </a:r>
            <a:endParaRPr lang="it-IT" sz="2000" dirty="0">
              <a:solidFill>
                <a:srgbClr val="FFFFFF"/>
              </a:solidFill>
              <a:latin typeface="+mj-lt"/>
              <a:ea typeface="+mj-ea"/>
              <a:cs typeface="+mj-cs"/>
            </a:endParaRP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endParaRPr lang="it-IT" sz="2000" dirty="0">
              <a:solidFill>
                <a:srgbClr val="FFFFFF"/>
              </a:solidFill>
              <a:latin typeface="+mj-lt"/>
              <a:ea typeface="+mj-ea"/>
              <a:cs typeface="+mj-cs"/>
            </a:endParaRP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pic>
        <p:nvPicPr>
          <p:cNvPr id="4" name="Immagine 3">
            <a:extLst>
              <a:ext uri="{FF2B5EF4-FFF2-40B4-BE49-F238E27FC236}">
                <a16:creationId xmlns:a16="http://schemas.microsoft.com/office/drawing/2014/main" id="{DC1ED05F-4D12-8E4B-BCB4-2D5C71D0527A}"/>
              </a:ext>
            </a:extLst>
          </p:cNvPr>
          <p:cNvPicPr>
            <a:picLocks noChangeAspect="1"/>
          </p:cNvPicPr>
          <p:nvPr/>
        </p:nvPicPr>
        <p:blipFill>
          <a:blip r:embed="rId3"/>
          <a:stretch>
            <a:fillRect/>
          </a:stretch>
        </p:blipFill>
        <p:spPr>
          <a:xfrm>
            <a:off x="542151" y="1394482"/>
            <a:ext cx="6233026" cy="3610271"/>
          </a:xfrm>
          <a:prstGeom prst="rect">
            <a:avLst/>
          </a:prstGeom>
        </p:spPr>
      </p:pic>
      <p:pic>
        <p:nvPicPr>
          <p:cNvPr id="7" name="Immagine 6">
            <a:extLst>
              <a:ext uri="{FF2B5EF4-FFF2-40B4-BE49-F238E27FC236}">
                <a16:creationId xmlns:a16="http://schemas.microsoft.com/office/drawing/2014/main" id="{7C49ED62-92BA-2A82-A8A9-8062F6D37BD8}"/>
              </a:ext>
            </a:extLst>
          </p:cNvPr>
          <p:cNvPicPr>
            <a:picLocks noChangeAspect="1"/>
          </p:cNvPicPr>
          <p:nvPr/>
        </p:nvPicPr>
        <p:blipFill>
          <a:blip r:embed="rId4"/>
          <a:stretch>
            <a:fillRect/>
          </a:stretch>
        </p:blipFill>
        <p:spPr>
          <a:xfrm>
            <a:off x="947195" y="2388810"/>
            <a:ext cx="3647107" cy="2450820"/>
          </a:xfrm>
          <a:prstGeom prst="rect">
            <a:avLst/>
          </a:prstGeom>
        </p:spPr>
      </p:pic>
    </p:spTree>
    <p:extLst>
      <p:ext uri="{BB962C8B-B14F-4D97-AF65-F5344CB8AC3E}">
        <p14:creationId xmlns:p14="http://schemas.microsoft.com/office/powerpoint/2010/main" val="2373347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B2E8B5-F3FB-B125-09B7-1081202E44C6}"/>
              </a:ext>
            </a:extLst>
          </p:cNvPr>
          <p:cNvSpPr>
            <a:spLocks noGrp="1"/>
          </p:cNvSpPr>
          <p:nvPr>
            <p:ph type="title"/>
          </p:nvPr>
        </p:nvSpPr>
        <p:spPr/>
        <p:txBody>
          <a:bodyPr/>
          <a:lstStyle/>
          <a:p>
            <a:r>
              <a:rPr lang="it-IT" dirty="0"/>
              <a:t>3d </a:t>
            </a:r>
            <a:r>
              <a:rPr lang="it-IT" dirty="0" err="1"/>
              <a:t>Frida’s</a:t>
            </a:r>
            <a:r>
              <a:rPr lang="it-IT" dirty="0"/>
              <a:t> room</a:t>
            </a:r>
            <a:endParaRPr lang="en-GB" dirty="0"/>
          </a:p>
        </p:txBody>
      </p:sp>
      <p:pic>
        <p:nvPicPr>
          <p:cNvPr id="5122" name="Picture 2">
            <a:extLst>
              <a:ext uri="{FF2B5EF4-FFF2-40B4-BE49-F238E27FC236}">
                <a16:creationId xmlns:a16="http://schemas.microsoft.com/office/drawing/2014/main" id="{612EFF23-7BF6-DCF7-D9B3-EE541504168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47322" y="1463040"/>
            <a:ext cx="8507306" cy="4785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6998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a:bodyPr>
          <a:lstStyle/>
          <a:p>
            <a:r>
              <a:rPr lang="en-GB" dirty="0"/>
              <a:t>Choose your Guide!</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pic>
        <p:nvPicPr>
          <p:cNvPr id="5" name="Immagine 4">
            <a:extLst>
              <a:ext uri="{FF2B5EF4-FFF2-40B4-BE49-F238E27FC236}">
                <a16:creationId xmlns:a16="http://schemas.microsoft.com/office/drawing/2014/main" id="{9A7367A0-2C4F-FBA6-48B8-88EFBD6B2198}"/>
              </a:ext>
            </a:extLst>
          </p:cNvPr>
          <p:cNvPicPr>
            <a:picLocks noChangeAspect="1"/>
          </p:cNvPicPr>
          <p:nvPr/>
        </p:nvPicPr>
        <p:blipFill>
          <a:blip r:embed="rId3"/>
          <a:stretch>
            <a:fillRect/>
          </a:stretch>
        </p:blipFill>
        <p:spPr>
          <a:xfrm>
            <a:off x="542151" y="1394482"/>
            <a:ext cx="3345238" cy="5010800"/>
          </a:xfrm>
          <a:prstGeom prst="rect">
            <a:avLst/>
          </a:prstGeom>
        </p:spPr>
      </p:pic>
      <p:pic>
        <p:nvPicPr>
          <p:cNvPr id="1026" name="Picture 2">
            <a:extLst>
              <a:ext uri="{FF2B5EF4-FFF2-40B4-BE49-F238E27FC236}">
                <a16:creationId xmlns:a16="http://schemas.microsoft.com/office/drawing/2014/main" id="{8E9F89D0-5C7D-B42B-C1F3-A4387668BF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9742" y="1401150"/>
            <a:ext cx="7874663" cy="4147673"/>
          </a:xfrm>
          <a:prstGeom prst="rect">
            <a:avLst/>
          </a:prstGeom>
          <a:noFill/>
          <a:extLst>
            <a:ext uri="{909E8E84-426E-40DD-AFC4-6F175D3DCCD1}">
              <a14:hiddenFill xmlns:a14="http://schemas.microsoft.com/office/drawing/2010/main">
                <a:solidFill>
                  <a:srgbClr val="FFFFFF"/>
                </a:solidFill>
              </a14:hiddenFill>
            </a:ext>
          </a:extLst>
        </p:spPr>
      </p:pic>
      <p:sp>
        <p:nvSpPr>
          <p:cNvPr id="12" name="Rettangolo con angoli arrotondati 11">
            <a:extLst>
              <a:ext uri="{FF2B5EF4-FFF2-40B4-BE49-F238E27FC236}">
                <a16:creationId xmlns:a16="http://schemas.microsoft.com/office/drawing/2014/main" id="{2D6E4916-4603-131F-4EDF-71240155EA8A}"/>
              </a:ext>
            </a:extLst>
          </p:cNvPr>
          <p:cNvSpPr/>
          <p:nvPr/>
        </p:nvSpPr>
        <p:spPr>
          <a:xfrm>
            <a:off x="8608741" y="2923998"/>
            <a:ext cx="3365927" cy="2539519"/>
          </a:xfrm>
          <a:prstGeom prst="roundRect">
            <a:avLst/>
          </a:prstGeom>
          <a:ln w="76200">
            <a:solidFill>
              <a:schemeClr val="accent4"/>
            </a:solidFill>
          </a:ln>
        </p:spPr>
        <p:txBody>
          <a:bodyPr vert="horz" lIns="0" tIns="45720" rIns="0" bIns="45720" rtlCol="0">
            <a:normAutofit/>
          </a:bodyPr>
          <a:lstStyle/>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sp>
        <p:nvSpPr>
          <p:cNvPr id="6" name="Cuore 5">
            <a:extLst>
              <a:ext uri="{FF2B5EF4-FFF2-40B4-BE49-F238E27FC236}">
                <a16:creationId xmlns:a16="http://schemas.microsoft.com/office/drawing/2014/main" id="{F01EA1EA-7BAE-4DCA-A243-1A7281D82936}"/>
              </a:ext>
            </a:extLst>
          </p:cNvPr>
          <p:cNvSpPr/>
          <p:nvPr/>
        </p:nvSpPr>
        <p:spPr>
          <a:xfrm>
            <a:off x="6568069" y="1448143"/>
            <a:ext cx="2642890" cy="2376725"/>
          </a:xfrm>
          <a:prstGeom prst="hear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ttangolo 12">
            <a:extLst>
              <a:ext uri="{FF2B5EF4-FFF2-40B4-BE49-F238E27FC236}">
                <a16:creationId xmlns:a16="http://schemas.microsoft.com/office/drawing/2014/main" id="{392855D6-FFCB-E407-9D4D-477A04C95E6D}"/>
              </a:ext>
            </a:extLst>
          </p:cNvPr>
          <p:cNvSpPr/>
          <p:nvPr/>
        </p:nvSpPr>
        <p:spPr>
          <a:xfrm>
            <a:off x="4462120" y="3624262"/>
            <a:ext cx="2942290" cy="1839253"/>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50926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animBg="1"/>
      <p:bldP spid="13"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e">
  <a:themeElements>
    <a:clrScheme name="Ion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e">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e">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96</TotalTime>
  <Words>1691</Words>
  <Application>Microsoft Office PowerPoint</Application>
  <PresentationFormat>Widescreen</PresentationFormat>
  <Paragraphs>250</Paragraphs>
  <Slides>30</Slides>
  <Notes>18</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30</vt:i4>
      </vt:variant>
    </vt:vector>
  </HeadingPairs>
  <TitlesOfParts>
    <vt:vector size="37" baseType="lpstr">
      <vt:lpstr>Arial</vt:lpstr>
      <vt:lpstr>Arial</vt:lpstr>
      <vt:lpstr>Calibri</vt:lpstr>
      <vt:lpstr>Century Gothic</vt:lpstr>
      <vt:lpstr>Poppins</vt:lpstr>
      <vt:lpstr>Wingdings 3</vt:lpstr>
      <vt:lpstr>Ione</vt:lpstr>
      <vt:lpstr>WANTED!</vt:lpstr>
      <vt:lpstr>Team roles</vt:lpstr>
      <vt:lpstr>WANTED!</vt:lpstr>
      <vt:lpstr>WANTED! Alive or alive</vt:lpstr>
      <vt:lpstr>WANTED! </vt:lpstr>
      <vt:lpstr>In Art – The exhibit</vt:lpstr>
      <vt:lpstr>In Art – The exhibit</vt:lpstr>
      <vt:lpstr>3d Frida’s room</vt:lpstr>
      <vt:lpstr>Choose your Guide!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1. Preliminary brainstorming Corpus of lost-pets advertisements</vt:lpstr>
      <vt:lpstr>1. Preliminary brainstorming Corpus of lost-pets advertisements. Ex. 1</vt:lpstr>
      <vt:lpstr>1. Preliminary brainstorming Corpus of lost-pets advertisements. Ex. 2</vt:lpstr>
      <vt:lpstr>1. Preliminary brainstorming Corpus of lost-pets advertisements. Ex. 3</vt:lpstr>
      <vt:lpstr>Presentazione standard di PowerPoint</vt:lpstr>
      <vt:lpstr>Presentazione standard di PowerPoint</vt:lpstr>
      <vt:lpstr>2. Two case study. Virtual exposition about artists-pets relationships </vt:lpstr>
      <vt:lpstr>2. Two case study. Virtual exposition about artists-pets relationships </vt:lpstr>
      <vt:lpstr>1. Preliminary brainstorming Benchmark on memorials cultural institutions</vt:lpstr>
      <vt:lpstr>1. Preliminary brainstorming Benchmark on human-pet relation cultural institutions</vt:lpstr>
      <vt:lpstr>2. Two case study Real Cat museum(s)</vt:lpstr>
      <vt:lpstr>2. Two case study Real Cat museum(s)</vt:lpstr>
      <vt:lpstr>2. Two case study Virtual exposition on artists-pets relationships </vt:lpstr>
      <vt:lpstr>4. Bibliography</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Enrica Zani</dc:creator>
  <cp:lastModifiedBy>Enrica Zani</cp:lastModifiedBy>
  <cp:revision>2</cp:revision>
  <dcterms:created xsi:type="dcterms:W3CDTF">2022-07-05T05:01:34Z</dcterms:created>
  <dcterms:modified xsi:type="dcterms:W3CDTF">2022-07-05T06:38:16Z</dcterms:modified>
</cp:coreProperties>
</file>